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59"/>
  </p:notesMasterIdLst>
  <p:sldIdLst>
    <p:sldId id="398" r:id="rId3"/>
    <p:sldId id="399" r:id="rId4"/>
    <p:sldId id="825" r:id="rId5"/>
    <p:sldId id="3008" r:id="rId6"/>
    <p:sldId id="2969" r:id="rId7"/>
    <p:sldId id="2979" r:id="rId8"/>
    <p:sldId id="2980" r:id="rId9"/>
    <p:sldId id="2981" r:id="rId10"/>
    <p:sldId id="2970" r:id="rId11"/>
    <p:sldId id="2982" r:id="rId12"/>
    <p:sldId id="2983" r:id="rId13"/>
    <p:sldId id="2984" r:id="rId14"/>
    <p:sldId id="299" r:id="rId15"/>
    <p:sldId id="2985" r:id="rId16"/>
    <p:sldId id="2986" r:id="rId17"/>
    <p:sldId id="2987" r:id="rId18"/>
    <p:sldId id="2988" r:id="rId19"/>
    <p:sldId id="2989" r:id="rId20"/>
    <p:sldId id="2990" r:id="rId21"/>
    <p:sldId id="2991" r:id="rId22"/>
    <p:sldId id="2992" r:id="rId23"/>
    <p:sldId id="2993" r:id="rId24"/>
    <p:sldId id="2994" r:id="rId25"/>
    <p:sldId id="2995" r:id="rId26"/>
    <p:sldId id="2996" r:id="rId27"/>
    <p:sldId id="302" r:id="rId28"/>
    <p:sldId id="305" r:id="rId29"/>
    <p:sldId id="2997" r:id="rId30"/>
    <p:sldId id="2998" r:id="rId31"/>
    <p:sldId id="306" r:id="rId32"/>
    <p:sldId id="307" r:id="rId33"/>
    <p:sldId id="2999" r:id="rId34"/>
    <p:sldId id="3001" r:id="rId35"/>
    <p:sldId id="3000" r:id="rId36"/>
    <p:sldId id="310" r:id="rId37"/>
    <p:sldId id="3002" r:id="rId38"/>
    <p:sldId id="308" r:id="rId39"/>
    <p:sldId id="311" r:id="rId40"/>
    <p:sldId id="312" r:id="rId41"/>
    <p:sldId id="3003" r:id="rId42"/>
    <p:sldId id="3004" r:id="rId43"/>
    <p:sldId id="3005" r:id="rId44"/>
    <p:sldId id="314" r:id="rId45"/>
    <p:sldId id="315" r:id="rId46"/>
    <p:sldId id="3006" r:id="rId47"/>
    <p:sldId id="3007" r:id="rId48"/>
    <p:sldId id="2971" r:id="rId49"/>
    <p:sldId id="2972" r:id="rId50"/>
    <p:sldId id="321" r:id="rId51"/>
    <p:sldId id="2973" r:id="rId52"/>
    <p:sldId id="2975" r:id="rId53"/>
    <p:sldId id="2977" r:id="rId54"/>
    <p:sldId id="2976" r:id="rId55"/>
    <p:sldId id="2974" r:id="rId56"/>
    <p:sldId id="2978" r:id="rId57"/>
    <p:sldId id="812" r:id="rId5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7F7F7F"/>
    <a:srgbClr val="ED7D31"/>
    <a:srgbClr val="4472C4"/>
    <a:srgbClr val="A5A5A5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138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09/08/2023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2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23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08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8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78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7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56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9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0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28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429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32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8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5A8362FD-5B67-CC3C-FE94-2A5DDED85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D34D8ED-7950-52F6-4DC6-9CE05388D1E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62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050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D50429E6-1F0F-E6CC-DB26-00BAD274F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E6FFDBB-1943-82DE-4A4A-2F57E5F61DF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5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6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30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47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CC445CB1-42BC-8FB9-44F1-5DBB56A2D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366DE68-9269-08A7-236C-688C6E9BAE3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CC445CB1-42BC-8FB9-44F1-5DBB56A2D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366DE68-9269-08A7-236C-688C6E9BAE3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49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6AE2D08F-D587-2ED2-297A-A03A1A911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D70522B2-6365-B6B3-55D1-0805DD1100B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87435269-484D-CBBC-0458-3DF1B13C4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D0B4D13-7E6B-3A6F-C82B-A1353E531E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607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21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4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96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6B4323D3-41B2-E917-98AB-9E1151E70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9080ED5-F12F-FB8F-4F23-D2EC52D8C09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65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73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18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81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57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24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453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958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7306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99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05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6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2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188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9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09/08/2023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09/08/2023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09/08/2023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09/08/2023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09/08/2023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09/08/2023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09/08/2023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09/08/2023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09/08/2023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Utilizado para representar um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 dirty="0">
                  <a:latin typeface="Gotham HTF"/>
                </a:rPr>
                <a:t>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1123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Utilizado para representar um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 dirty="0">
                  <a:latin typeface="Gotham HTF"/>
                </a:rPr>
                <a:t>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557" name="Agrupar 22556">
            <a:extLst>
              <a:ext uri="{FF2B5EF4-FFF2-40B4-BE49-F238E27FC236}">
                <a16:creationId xmlns:a16="http://schemas.microsoft.com/office/drawing/2014/main" id="{88DD3D81-93BD-B146-EA38-AB43447281C0}"/>
              </a:ext>
            </a:extLst>
          </p:cNvPr>
          <p:cNvGrpSpPr/>
          <p:nvPr/>
        </p:nvGrpSpPr>
        <p:grpSpPr>
          <a:xfrm>
            <a:off x="654413" y="2979372"/>
            <a:ext cx="3755063" cy="935321"/>
            <a:chOff x="654413" y="3411420"/>
            <a:chExt cx="3755063" cy="935321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EFA85EE5-5DA8-1B6E-071E-CB51141F1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3" y="3551210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ED7D31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91FDC69A-A246-72F4-8935-8ECB236F682D}"/>
                </a:ext>
              </a:extLst>
            </p:cNvPr>
            <p:cNvSpPr txBox="1"/>
            <p:nvPr/>
          </p:nvSpPr>
          <p:spPr>
            <a:xfrm>
              <a:off x="1215899" y="3411420"/>
              <a:ext cx="3193577" cy="935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Mostra os eventos que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partem do ator e chegam ao sistema</a:t>
              </a:r>
              <a:r>
                <a:rPr lang="pt-BR" altLang="pt-BR" sz="2400" dirty="0">
                  <a:latin typeface="Gotham HTF"/>
                </a:rPr>
                <a:t>.</a:t>
              </a: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8676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Utilizado para representar um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 dirty="0">
                  <a:latin typeface="Gotham HTF"/>
                </a:rPr>
                <a:t>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557" name="Agrupar 22556">
            <a:extLst>
              <a:ext uri="{FF2B5EF4-FFF2-40B4-BE49-F238E27FC236}">
                <a16:creationId xmlns:a16="http://schemas.microsoft.com/office/drawing/2014/main" id="{88DD3D81-93BD-B146-EA38-AB43447281C0}"/>
              </a:ext>
            </a:extLst>
          </p:cNvPr>
          <p:cNvGrpSpPr/>
          <p:nvPr/>
        </p:nvGrpSpPr>
        <p:grpSpPr>
          <a:xfrm>
            <a:off x="654413" y="2979372"/>
            <a:ext cx="3755063" cy="935321"/>
            <a:chOff x="654413" y="3411420"/>
            <a:chExt cx="3755063" cy="935321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EFA85EE5-5DA8-1B6E-071E-CB51141F1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3" y="3551210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ED7D31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91FDC69A-A246-72F4-8935-8ECB236F682D}"/>
                </a:ext>
              </a:extLst>
            </p:cNvPr>
            <p:cNvSpPr txBox="1"/>
            <p:nvPr/>
          </p:nvSpPr>
          <p:spPr>
            <a:xfrm>
              <a:off x="1215899" y="3411420"/>
              <a:ext cx="3193577" cy="935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Mostra os eventos que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partem do ator e chegam ao sistema</a:t>
              </a:r>
              <a:r>
                <a:rPr lang="pt-BR" altLang="pt-BR" sz="2400" dirty="0">
                  <a:latin typeface="Gotham HTF"/>
                </a:rPr>
                <a:t>.</a:t>
              </a:r>
            </a:p>
          </p:txBody>
        </p:sp>
      </p:grpSp>
      <p:grpSp>
        <p:nvGrpSpPr>
          <p:cNvPr id="22558" name="Agrupar 22557">
            <a:extLst>
              <a:ext uri="{FF2B5EF4-FFF2-40B4-BE49-F238E27FC236}">
                <a16:creationId xmlns:a16="http://schemas.microsoft.com/office/drawing/2014/main" id="{1B4C5633-3C46-BC84-1BD6-8E6AC6C0BA83}"/>
              </a:ext>
            </a:extLst>
          </p:cNvPr>
          <p:cNvGrpSpPr/>
          <p:nvPr/>
        </p:nvGrpSpPr>
        <p:grpSpPr>
          <a:xfrm>
            <a:off x="654414" y="4635583"/>
            <a:ext cx="3755062" cy="1766317"/>
            <a:chOff x="654414" y="5067631"/>
            <a:chExt cx="3755062" cy="1766317"/>
          </a:xfrm>
        </p:grpSpPr>
        <p:sp>
          <p:nvSpPr>
            <p:cNvPr id="19" name="Rectangle 53">
              <a:extLst>
                <a:ext uri="{FF2B5EF4-FFF2-40B4-BE49-F238E27FC236}">
                  <a16:creationId xmlns:a16="http://schemas.microsoft.com/office/drawing/2014/main" id="{87D107D8-FF1A-6C3A-A783-E404CD3474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5322837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7F7F7F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1" name="TextBox 55">
              <a:extLst>
                <a:ext uri="{FF2B5EF4-FFF2-40B4-BE49-F238E27FC236}">
                  <a16:creationId xmlns:a16="http://schemas.microsoft.com/office/drawing/2014/main" id="{98E2E2D6-B493-EAE0-B575-F242DC189487}"/>
                </a:ext>
              </a:extLst>
            </p:cNvPr>
            <p:cNvSpPr txBox="1"/>
            <p:nvPr/>
          </p:nvSpPr>
          <p:spPr>
            <a:xfrm>
              <a:off x="1215899" y="5067631"/>
              <a:ext cx="3193577" cy="17663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Para cada evento recebido o sistema irá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executar uma operação em resposta</a:t>
              </a:r>
              <a:r>
                <a:rPr lang="pt-BR" altLang="pt-BR" sz="2400" dirty="0">
                  <a:latin typeface="Gotham HTF"/>
                </a:rPr>
                <a:t> (requisitos de sistema).</a:t>
              </a:r>
              <a:endParaRPr lang="en-US" altLang="pt-BR" sz="2400" dirty="0">
                <a:latin typeface="Gotham HTF"/>
              </a:endParaRP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2407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5135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62311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 : coins arrondis 31">
            <a:extLst>
              <a:ext uri="{FF2B5EF4-FFF2-40B4-BE49-F238E27FC236}">
                <a16:creationId xmlns:a16="http://schemas.microsoft.com/office/drawing/2014/main" id="{B0D8C0EC-2C13-B3E6-7811-8E9000CDC49C}"/>
              </a:ext>
            </a:extLst>
          </p:cNvPr>
          <p:cNvSpPr/>
          <p:nvPr/>
        </p:nvSpPr>
        <p:spPr>
          <a:xfrm rot="10800000" flipV="1">
            <a:off x="46452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O decorrer do tempo é visualizado observando-se o diagrama no sentido vertical de cima para baixo. </a:t>
            </a:r>
          </a:p>
        </p:txBody>
      </p:sp>
      <p:sp>
        <p:nvSpPr>
          <p:cNvPr id="12" name="Rectangle : avec coins arrondis en haut 32">
            <a:extLst>
              <a:ext uri="{FF2B5EF4-FFF2-40B4-BE49-F238E27FC236}">
                <a16:creationId xmlns:a16="http://schemas.microsoft.com/office/drawing/2014/main" id="{8B33778F-055C-28A0-DF87-9D7AD27D559C}"/>
              </a:ext>
            </a:extLst>
          </p:cNvPr>
          <p:cNvSpPr/>
          <p:nvPr/>
        </p:nvSpPr>
        <p:spPr>
          <a:xfrm rot="10800000" flipH="1" flipV="1">
            <a:off x="46452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9814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 : coins arrondis 31">
            <a:extLst>
              <a:ext uri="{FF2B5EF4-FFF2-40B4-BE49-F238E27FC236}">
                <a16:creationId xmlns:a16="http://schemas.microsoft.com/office/drawing/2014/main" id="{B0D8C0EC-2C13-B3E6-7811-8E9000CDC49C}"/>
              </a:ext>
            </a:extLst>
          </p:cNvPr>
          <p:cNvSpPr/>
          <p:nvPr/>
        </p:nvSpPr>
        <p:spPr>
          <a:xfrm rot="10800000" flipV="1">
            <a:off x="46452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O decorrer do tempo é visualizado observando-se o diagrama no sentido vertical de cima para baixo. </a:t>
            </a:r>
          </a:p>
        </p:txBody>
      </p:sp>
      <p:sp>
        <p:nvSpPr>
          <p:cNvPr id="12" name="Rectangle : avec coins arrondis en haut 32">
            <a:extLst>
              <a:ext uri="{FF2B5EF4-FFF2-40B4-BE49-F238E27FC236}">
                <a16:creationId xmlns:a16="http://schemas.microsoft.com/office/drawing/2014/main" id="{8B33778F-055C-28A0-DF87-9D7AD27D559C}"/>
              </a:ext>
            </a:extLst>
          </p:cNvPr>
          <p:cNvSpPr/>
          <p:nvPr/>
        </p:nvSpPr>
        <p:spPr>
          <a:xfrm rot="10800000" flipH="1" flipV="1">
            <a:off x="46452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 : coins arrondis 40">
            <a:extLst>
              <a:ext uri="{FF2B5EF4-FFF2-40B4-BE49-F238E27FC236}">
                <a16:creationId xmlns:a16="http://schemas.microsoft.com/office/drawing/2014/main" id="{50124223-81ED-43BD-B0CB-B6CC9ABF43EA}"/>
              </a:ext>
            </a:extLst>
          </p:cNvPr>
          <p:cNvSpPr/>
          <p:nvPr/>
        </p:nvSpPr>
        <p:spPr>
          <a:xfrm rot="10800000" flipV="1">
            <a:off x="67597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As mensagens enviadas por cada objeto são simbolizadas por setas entre os objetos que se relacionam </a:t>
            </a:r>
            <a:endParaRPr lang="en-US" altLang="pt-BR" sz="24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14" name="Rectangle : avec coins arrondis en haut 41">
            <a:extLst>
              <a:ext uri="{FF2B5EF4-FFF2-40B4-BE49-F238E27FC236}">
                <a16:creationId xmlns:a16="http://schemas.microsoft.com/office/drawing/2014/main" id="{443E5E8B-AC40-7CD1-2841-9D433BC2F94F}"/>
              </a:ext>
            </a:extLst>
          </p:cNvPr>
          <p:cNvSpPr/>
          <p:nvPr/>
        </p:nvSpPr>
        <p:spPr>
          <a:xfrm rot="10800000" flipH="1" flipV="1">
            <a:off x="67598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rgbClr val="ED26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88137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</p:spTree>
    <p:extLst>
      <p:ext uri="{BB962C8B-B14F-4D97-AF65-F5344CB8AC3E}">
        <p14:creationId xmlns:p14="http://schemas.microsoft.com/office/powerpoint/2010/main" val="335924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</p:spTree>
    <p:extLst>
      <p:ext uri="{BB962C8B-B14F-4D97-AF65-F5344CB8AC3E}">
        <p14:creationId xmlns:p14="http://schemas.microsoft.com/office/powerpoint/2010/main" val="289485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02 – Diagrama de Sequência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224952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861837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295585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911419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E0C83597-F8E6-EEF2-1972-AADD3727D1D9}"/>
              </a:ext>
            </a:extLst>
          </p:cNvPr>
          <p:cNvSpPr/>
          <p:nvPr/>
        </p:nvSpPr>
        <p:spPr>
          <a:xfrm>
            <a:off x="7323095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ITERAÇÕES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4195187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E0C83597-F8E6-EEF2-1972-AADD3727D1D9}"/>
              </a:ext>
            </a:extLst>
          </p:cNvPr>
          <p:cNvSpPr/>
          <p:nvPr/>
        </p:nvSpPr>
        <p:spPr>
          <a:xfrm>
            <a:off x="7323095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ITERAÇÕES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749722-03F5-A85C-9862-0C822B63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3" t="29201" r="12897" b="18529"/>
          <a:stretch>
            <a:fillRect/>
          </a:stretch>
        </p:blipFill>
        <p:spPr bwMode="auto">
          <a:xfrm>
            <a:off x="35496" y="2492896"/>
            <a:ext cx="8259840" cy="40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0724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>
            <a:extLst>
              <a:ext uri="{FF2B5EF4-FFF2-40B4-BE49-F238E27FC236}">
                <a16:creationId xmlns:a16="http://schemas.microsoft.com/office/drawing/2014/main" id="{4E008EBE-6ADD-5FCF-147E-77634CCD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35451" r="37921" b="20421"/>
          <a:stretch>
            <a:fillRect/>
          </a:stretch>
        </p:blipFill>
        <p:spPr bwMode="auto">
          <a:xfrm>
            <a:off x="1296000" y="1794600"/>
            <a:ext cx="6552000" cy="32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354F6739-A51F-6AB8-12C9-D21277786006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Notação de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sp>
        <p:nvSpPr>
          <p:cNvPr id="6" name="ZoneTexte 54 - 3 - 1">
            <a:extLst>
              <a:ext uri="{FF2B5EF4-FFF2-40B4-BE49-F238E27FC236}">
                <a16:creationId xmlns:a16="http://schemas.microsoft.com/office/drawing/2014/main" id="{B4F50EA4-1C42-459D-69FC-87A947CD3FD3}"/>
              </a:ext>
            </a:extLst>
          </p:cNvPr>
          <p:cNvSpPr txBox="1"/>
          <p:nvPr/>
        </p:nvSpPr>
        <p:spPr>
          <a:xfrm>
            <a:off x="228601" y="3084527"/>
            <a:ext cx="3918746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 dirty="0">
                <a:solidFill>
                  <a:srgbClr val="ED265B"/>
                </a:solidFill>
                <a:latin typeface="Gotham HTF"/>
              </a:rPr>
              <a:t>Síncrona</a:t>
            </a:r>
            <a:r>
              <a:rPr lang="pt-BR" sz="2400" dirty="0">
                <a:latin typeface="Gotham HTF"/>
              </a:rPr>
              <a:t>: emissor fica bloqueado até o receptor receber e tratar a mensagem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dirty="0">
                <a:latin typeface="Gotham HTF"/>
              </a:rPr>
              <a:t> </a:t>
            </a: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dirty="0" err="1">
                <a:latin typeface="Gotham HTF"/>
              </a:rPr>
              <a:t>Ex</a:t>
            </a:r>
            <a:r>
              <a:rPr lang="pt-BR" sz="2400" dirty="0">
                <a:latin typeface="Gotham HTF"/>
              </a:rPr>
              <a:t>: Uma chamada de API com retorno;</a:t>
            </a:r>
          </a:p>
          <a:p>
            <a:pPr algn="ctr" defTabSz="685800"/>
            <a:endParaRPr lang="pt-BR" sz="2400" dirty="0">
              <a:solidFill>
                <a:prstClr val="black"/>
              </a:solidFill>
              <a:latin typeface="Gotham HTF"/>
            </a:endParaRPr>
          </a:p>
        </p:txBody>
      </p:sp>
      <p:grpSp>
        <p:nvGrpSpPr>
          <p:cNvPr id="5146" name="Transfer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97148D2-20BB-2ADB-3FFE-F596792D33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7704" y="1124744"/>
            <a:ext cx="1443784" cy="1650910"/>
            <a:chOff x="8088314" y="3941763"/>
            <a:chExt cx="376237" cy="430213"/>
          </a:xfrm>
          <a:solidFill>
            <a:schemeClr val="accent1"/>
          </a:solidFill>
        </p:grpSpPr>
        <p:sp>
          <p:nvSpPr>
            <p:cNvPr id="5147" name="Freeform 471">
              <a:extLst>
                <a:ext uri="{FF2B5EF4-FFF2-40B4-BE49-F238E27FC236}">
                  <a16:creationId xmlns:a16="http://schemas.microsoft.com/office/drawing/2014/main" id="{E08524E4-A8F7-FCF5-3238-D6C4DE9C7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8314" y="3941763"/>
              <a:ext cx="292100" cy="311150"/>
            </a:xfrm>
            <a:custGeom>
              <a:avLst/>
              <a:gdLst>
                <a:gd name="T0" fmla="*/ 206 w 320"/>
                <a:gd name="T1" fmla="*/ 56 h 340"/>
                <a:gd name="T2" fmla="*/ 72 w 320"/>
                <a:gd name="T3" fmla="*/ 119 h 340"/>
                <a:gd name="T4" fmla="*/ 53 w 320"/>
                <a:gd name="T5" fmla="*/ 320 h 340"/>
                <a:gd name="T6" fmla="*/ 71 w 320"/>
                <a:gd name="T7" fmla="*/ 309 h 340"/>
                <a:gd name="T8" fmla="*/ 88 w 320"/>
                <a:gd name="T9" fmla="*/ 132 h 340"/>
                <a:gd name="T10" fmla="*/ 242 w 320"/>
                <a:gd name="T11" fmla="*/ 81 h 340"/>
                <a:gd name="T12" fmla="*/ 264 w 320"/>
                <a:gd name="T13" fmla="*/ 87 h 340"/>
                <a:gd name="T14" fmla="*/ 217 w 320"/>
                <a:gd name="T15" fmla="*/ 106 h 340"/>
                <a:gd name="T16" fmla="*/ 226 w 320"/>
                <a:gd name="T17" fmla="*/ 126 h 340"/>
                <a:gd name="T18" fmla="*/ 300 w 320"/>
                <a:gd name="T19" fmla="*/ 94 h 340"/>
                <a:gd name="T20" fmla="*/ 269 w 320"/>
                <a:gd name="T21" fmla="*/ 20 h 340"/>
                <a:gd name="T22" fmla="*/ 250 w 320"/>
                <a:gd name="T23" fmla="*/ 28 h 340"/>
                <a:gd name="T24" fmla="*/ 266 w 320"/>
                <a:gd name="T25" fmla="*/ 66 h 340"/>
                <a:gd name="T26" fmla="*/ 251 w 320"/>
                <a:gd name="T27" fmla="*/ 62 h 340"/>
                <a:gd name="T28" fmla="*/ 206 w 320"/>
                <a:gd name="T29" fmla="*/ 56 h 340"/>
                <a:gd name="T30" fmla="*/ 48 w 320"/>
                <a:gd name="T31" fmla="*/ 340 h 340"/>
                <a:gd name="T32" fmla="*/ 45 w 320"/>
                <a:gd name="T33" fmla="*/ 334 h 340"/>
                <a:gd name="T34" fmla="*/ 61 w 320"/>
                <a:gd name="T35" fmla="*/ 109 h 340"/>
                <a:gd name="T36" fmla="*/ 241 w 320"/>
                <a:gd name="T37" fmla="*/ 45 h 340"/>
                <a:gd name="T38" fmla="*/ 231 w 320"/>
                <a:gd name="T39" fmla="*/ 20 h 340"/>
                <a:gd name="T40" fmla="*/ 277 w 320"/>
                <a:gd name="T41" fmla="*/ 0 h 340"/>
                <a:gd name="T42" fmla="*/ 320 w 320"/>
                <a:gd name="T43" fmla="*/ 102 h 340"/>
                <a:gd name="T44" fmla="*/ 218 w 320"/>
                <a:gd name="T45" fmla="*/ 145 h 340"/>
                <a:gd name="T46" fmla="*/ 198 w 320"/>
                <a:gd name="T47" fmla="*/ 98 h 340"/>
                <a:gd name="T48" fmla="*/ 213 w 320"/>
                <a:gd name="T49" fmla="*/ 92 h 340"/>
                <a:gd name="T50" fmla="*/ 99 w 320"/>
                <a:gd name="T51" fmla="*/ 142 h 340"/>
                <a:gd name="T52" fmla="*/ 87 w 320"/>
                <a:gd name="T53" fmla="*/ 307 h 340"/>
                <a:gd name="T54" fmla="*/ 91 w 320"/>
                <a:gd name="T55" fmla="*/ 313 h 340"/>
                <a:gd name="T56" fmla="*/ 48 w 320"/>
                <a:gd name="T5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0" h="340">
                  <a:moveTo>
                    <a:pt x="206" y="56"/>
                  </a:moveTo>
                  <a:cubicBezTo>
                    <a:pt x="155" y="56"/>
                    <a:pt x="106" y="78"/>
                    <a:pt x="72" y="119"/>
                  </a:cubicBezTo>
                  <a:cubicBezTo>
                    <a:pt x="24" y="176"/>
                    <a:pt x="17" y="256"/>
                    <a:pt x="53" y="320"/>
                  </a:cubicBezTo>
                  <a:lnTo>
                    <a:pt x="71" y="309"/>
                  </a:lnTo>
                  <a:cubicBezTo>
                    <a:pt x="39" y="252"/>
                    <a:pt x="46" y="182"/>
                    <a:pt x="88" y="132"/>
                  </a:cubicBezTo>
                  <a:cubicBezTo>
                    <a:pt x="126" y="88"/>
                    <a:pt x="185" y="68"/>
                    <a:pt x="242" y="81"/>
                  </a:cubicBezTo>
                  <a:lnTo>
                    <a:pt x="264" y="87"/>
                  </a:lnTo>
                  <a:lnTo>
                    <a:pt x="217" y="106"/>
                  </a:lnTo>
                  <a:lnTo>
                    <a:pt x="226" y="126"/>
                  </a:lnTo>
                  <a:lnTo>
                    <a:pt x="300" y="94"/>
                  </a:lnTo>
                  <a:lnTo>
                    <a:pt x="269" y="20"/>
                  </a:lnTo>
                  <a:lnTo>
                    <a:pt x="250" y="28"/>
                  </a:lnTo>
                  <a:lnTo>
                    <a:pt x="266" y="66"/>
                  </a:lnTo>
                  <a:lnTo>
                    <a:pt x="251" y="62"/>
                  </a:lnTo>
                  <a:cubicBezTo>
                    <a:pt x="236" y="58"/>
                    <a:pt x="221" y="56"/>
                    <a:pt x="206" y="56"/>
                  </a:cubicBezTo>
                  <a:close/>
                  <a:moveTo>
                    <a:pt x="48" y="340"/>
                  </a:moveTo>
                  <a:lnTo>
                    <a:pt x="45" y="334"/>
                  </a:lnTo>
                  <a:cubicBezTo>
                    <a:pt x="0" y="263"/>
                    <a:pt x="7" y="173"/>
                    <a:pt x="61" y="109"/>
                  </a:cubicBezTo>
                  <a:cubicBezTo>
                    <a:pt x="106" y="56"/>
                    <a:pt x="174" y="32"/>
                    <a:pt x="241" y="45"/>
                  </a:cubicBezTo>
                  <a:lnTo>
                    <a:pt x="231" y="20"/>
                  </a:lnTo>
                  <a:lnTo>
                    <a:pt x="277" y="0"/>
                  </a:lnTo>
                  <a:lnTo>
                    <a:pt x="320" y="102"/>
                  </a:lnTo>
                  <a:lnTo>
                    <a:pt x="218" y="145"/>
                  </a:lnTo>
                  <a:lnTo>
                    <a:pt x="198" y="98"/>
                  </a:lnTo>
                  <a:lnTo>
                    <a:pt x="213" y="92"/>
                  </a:lnTo>
                  <a:cubicBezTo>
                    <a:pt x="170" y="90"/>
                    <a:pt x="128" y="108"/>
                    <a:pt x="99" y="142"/>
                  </a:cubicBezTo>
                  <a:cubicBezTo>
                    <a:pt x="60" y="189"/>
                    <a:pt x="55" y="255"/>
                    <a:pt x="87" y="307"/>
                  </a:cubicBezTo>
                  <a:lnTo>
                    <a:pt x="91" y="313"/>
                  </a:lnTo>
                  <a:lnTo>
                    <a:pt x="48" y="34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8" name="Freeform 472">
              <a:extLst>
                <a:ext uri="{FF2B5EF4-FFF2-40B4-BE49-F238E27FC236}">
                  <a16:creationId xmlns:a16="http://schemas.microsoft.com/office/drawing/2014/main" id="{B59B4B0F-9F4B-F247-E03A-CE85C5693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151" y="4056063"/>
              <a:ext cx="279400" cy="315913"/>
            </a:xfrm>
            <a:custGeom>
              <a:avLst/>
              <a:gdLst>
                <a:gd name="T0" fmla="*/ 20 w 307"/>
                <a:gd name="T1" fmla="*/ 256 h 346"/>
                <a:gd name="T2" fmla="*/ 62 w 307"/>
                <a:gd name="T3" fmla="*/ 326 h 346"/>
                <a:gd name="T4" fmla="*/ 80 w 307"/>
                <a:gd name="T5" fmla="*/ 315 h 346"/>
                <a:gd name="T6" fmla="*/ 59 w 307"/>
                <a:gd name="T7" fmla="*/ 280 h 346"/>
                <a:gd name="T8" fmla="*/ 74 w 307"/>
                <a:gd name="T9" fmla="*/ 282 h 346"/>
                <a:gd name="T10" fmla="*/ 235 w 307"/>
                <a:gd name="T11" fmla="*/ 222 h 346"/>
                <a:gd name="T12" fmla="*/ 254 w 307"/>
                <a:gd name="T13" fmla="*/ 20 h 346"/>
                <a:gd name="T14" fmla="*/ 236 w 307"/>
                <a:gd name="T15" fmla="*/ 32 h 346"/>
                <a:gd name="T16" fmla="*/ 219 w 307"/>
                <a:gd name="T17" fmla="*/ 208 h 346"/>
                <a:gd name="T18" fmla="*/ 79 w 307"/>
                <a:gd name="T19" fmla="*/ 261 h 346"/>
                <a:gd name="T20" fmla="*/ 58 w 307"/>
                <a:gd name="T21" fmla="*/ 258 h 346"/>
                <a:gd name="T22" fmla="*/ 101 w 307"/>
                <a:gd name="T23" fmla="*/ 233 h 346"/>
                <a:gd name="T24" fmla="*/ 90 w 307"/>
                <a:gd name="T25" fmla="*/ 215 h 346"/>
                <a:gd name="T26" fmla="*/ 20 w 307"/>
                <a:gd name="T27" fmla="*/ 256 h 346"/>
                <a:gd name="T28" fmla="*/ 57 w 307"/>
                <a:gd name="T29" fmla="*/ 346 h 346"/>
                <a:gd name="T30" fmla="*/ 0 w 307"/>
                <a:gd name="T31" fmla="*/ 251 h 346"/>
                <a:gd name="T32" fmla="*/ 95 w 307"/>
                <a:gd name="T33" fmla="*/ 195 h 346"/>
                <a:gd name="T34" fmla="*/ 121 w 307"/>
                <a:gd name="T35" fmla="*/ 238 h 346"/>
                <a:gd name="T36" fmla="*/ 103 w 307"/>
                <a:gd name="T37" fmla="*/ 248 h 346"/>
                <a:gd name="T38" fmla="*/ 208 w 307"/>
                <a:gd name="T39" fmla="*/ 198 h 346"/>
                <a:gd name="T40" fmla="*/ 220 w 307"/>
                <a:gd name="T41" fmla="*/ 33 h 346"/>
                <a:gd name="T42" fmla="*/ 216 w 307"/>
                <a:gd name="T43" fmla="*/ 27 h 346"/>
                <a:gd name="T44" fmla="*/ 259 w 307"/>
                <a:gd name="T45" fmla="*/ 0 h 346"/>
                <a:gd name="T46" fmla="*/ 263 w 307"/>
                <a:gd name="T47" fmla="*/ 6 h 346"/>
                <a:gd name="T48" fmla="*/ 247 w 307"/>
                <a:gd name="T49" fmla="*/ 231 h 346"/>
                <a:gd name="T50" fmla="*/ 87 w 307"/>
                <a:gd name="T51" fmla="*/ 298 h 346"/>
                <a:gd name="T52" fmla="*/ 100 w 307"/>
                <a:gd name="T53" fmla="*/ 320 h 346"/>
                <a:gd name="T54" fmla="*/ 57 w 307"/>
                <a:gd name="T5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6">
                  <a:moveTo>
                    <a:pt x="20" y="256"/>
                  </a:moveTo>
                  <a:lnTo>
                    <a:pt x="62" y="326"/>
                  </a:lnTo>
                  <a:lnTo>
                    <a:pt x="80" y="315"/>
                  </a:lnTo>
                  <a:lnTo>
                    <a:pt x="59" y="280"/>
                  </a:lnTo>
                  <a:lnTo>
                    <a:pt x="74" y="282"/>
                  </a:lnTo>
                  <a:cubicBezTo>
                    <a:pt x="136" y="292"/>
                    <a:pt x="196" y="268"/>
                    <a:pt x="235" y="222"/>
                  </a:cubicBezTo>
                  <a:cubicBezTo>
                    <a:pt x="284" y="165"/>
                    <a:pt x="291" y="85"/>
                    <a:pt x="254" y="20"/>
                  </a:cubicBezTo>
                  <a:lnTo>
                    <a:pt x="236" y="32"/>
                  </a:lnTo>
                  <a:cubicBezTo>
                    <a:pt x="268" y="88"/>
                    <a:pt x="261" y="158"/>
                    <a:pt x="219" y="208"/>
                  </a:cubicBezTo>
                  <a:cubicBezTo>
                    <a:pt x="184" y="249"/>
                    <a:pt x="132" y="269"/>
                    <a:pt x="79" y="261"/>
                  </a:cubicBezTo>
                  <a:lnTo>
                    <a:pt x="58" y="258"/>
                  </a:lnTo>
                  <a:lnTo>
                    <a:pt x="101" y="233"/>
                  </a:lnTo>
                  <a:lnTo>
                    <a:pt x="90" y="215"/>
                  </a:lnTo>
                  <a:lnTo>
                    <a:pt x="20" y="256"/>
                  </a:lnTo>
                  <a:close/>
                  <a:moveTo>
                    <a:pt x="57" y="346"/>
                  </a:moveTo>
                  <a:lnTo>
                    <a:pt x="0" y="251"/>
                  </a:lnTo>
                  <a:lnTo>
                    <a:pt x="95" y="195"/>
                  </a:lnTo>
                  <a:lnTo>
                    <a:pt x="121" y="238"/>
                  </a:lnTo>
                  <a:lnTo>
                    <a:pt x="103" y="248"/>
                  </a:lnTo>
                  <a:cubicBezTo>
                    <a:pt x="144" y="248"/>
                    <a:pt x="181" y="230"/>
                    <a:pt x="208" y="198"/>
                  </a:cubicBezTo>
                  <a:cubicBezTo>
                    <a:pt x="248" y="152"/>
                    <a:pt x="252" y="85"/>
                    <a:pt x="220" y="33"/>
                  </a:cubicBezTo>
                  <a:lnTo>
                    <a:pt x="216" y="27"/>
                  </a:lnTo>
                  <a:lnTo>
                    <a:pt x="259" y="0"/>
                  </a:lnTo>
                  <a:lnTo>
                    <a:pt x="263" y="6"/>
                  </a:lnTo>
                  <a:cubicBezTo>
                    <a:pt x="307" y="77"/>
                    <a:pt x="300" y="167"/>
                    <a:pt x="247" y="231"/>
                  </a:cubicBezTo>
                  <a:cubicBezTo>
                    <a:pt x="207" y="278"/>
                    <a:pt x="149" y="303"/>
                    <a:pt x="87" y="298"/>
                  </a:cubicBezTo>
                  <a:lnTo>
                    <a:pt x="100" y="320"/>
                  </a:lnTo>
                  <a:lnTo>
                    <a:pt x="57" y="34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627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sp>
        <p:nvSpPr>
          <p:cNvPr id="6" name="ZoneTexte 54 - 3 - 1">
            <a:extLst>
              <a:ext uri="{FF2B5EF4-FFF2-40B4-BE49-F238E27FC236}">
                <a16:creationId xmlns:a16="http://schemas.microsoft.com/office/drawing/2014/main" id="{B4F50EA4-1C42-459D-69FC-87A947CD3FD3}"/>
              </a:ext>
            </a:extLst>
          </p:cNvPr>
          <p:cNvSpPr txBox="1"/>
          <p:nvPr/>
        </p:nvSpPr>
        <p:spPr>
          <a:xfrm>
            <a:off x="228601" y="3084527"/>
            <a:ext cx="3918746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 dirty="0">
                <a:solidFill>
                  <a:srgbClr val="ED265B"/>
                </a:solidFill>
                <a:latin typeface="Gotham HTF"/>
              </a:rPr>
              <a:t>Síncrona</a:t>
            </a:r>
            <a:r>
              <a:rPr lang="pt-BR" sz="2400" dirty="0">
                <a:latin typeface="Gotham HTF"/>
              </a:rPr>
              <a:t>: emissor fica bloqueado até o receptor receber e tratar a mensagem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dirty="0">
                <a:latin typeface="Gotham HTF"/>
              </a:rPr>
              <a:t> </a:t>
            </a: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dirty="0" err="1">
                <a:latin typeface="Gotham HTF"/>
              </a:rPr>
              <a:t>Ex</a:t>
            </a:r>
            <a:r>
              <a:rPr lang="pt-BR" sz="2400" dirty="0">
                <a:latin typeface="Gotham HTF"/>
              </a:rPr>
              <a:t>: Uma chamada de API com retorno;</a:t>
            </a:r>
          </a:p>
          <a:p>
            <a:pPr algn="ctr" defTabSz="685800"/>
            <a:endParaRPr lang="pt-BR" sz="2400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7" name="Straight Connector 67">
            <a:extLst>
              <a:ext uri="{FF2B5EF4-FFF2-40B4-BE49-F238E27FC236}">
                <a16:creationId xmlns:a16="http://schemas.microsoft.com/office/drawing/2014/main" id="{0EB7F66D-D2B7-E947-069E-1625C7542C1B}"/>
              </a:ext>
            </a:extLst>
          </p:cNvPr>
          <p:cNvCxnSpPr>
            <a:cxnSpLocks/>
          </p:cNvCxnSpPr>
          <p:nvPr/>
        </p:nvCxnSpPr>
        <p:spPr>
          <a:xfrm rot="5400000">
            <a:off x="3677934" y="3978592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54 - 3 - 2">
            <a:extLst>
              <a:ext uri="{FF2B5EF4-FFF2-40B4-BE49-F238E27FC236}">
                <a16:creationId xmlns:a16="http://schemas.microsoft.com/office/drawing/2014/main" id="{3692F0FE-32CA-5EAB-4C6D-EDBED4741603}"/>
              </a:ext>
            </a:extLst>
          </p:cNvPr>
          <p:cNvSpPr txBox="1"/>
          <p:nvPr/>
        </p:nvSpPr>
        <p:spPr>
          <a:xfrm>
            <a:off x="4996653" y="3084527"/>
            <a:ext cx="3918744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 dirty="0">
                <a:solidFill>
                  <a:srgbClr val="ED265B"/>
                </a:solidFill>
                <a:latin typeface="Gotham HTF"/>
              </a:rPr>
              <a:t>Assíncrona</a:t>
            </a:r>
            <a:r>
              <a:rPr lang="pt-BR" sz="2400" dirty="0">
                <a:latin typeface="Gotham HTF"/>
              </a:rPr>
              <a:t>: emissor continua a emitir mensagens, não há dependências de resposta.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endParaRPr lang="pt-BR" sz="2400" dirty="0">
              <a:latin typeface="Gotham HTF"/>
            </a:endParaRP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dirty="0" err="1">
                <a:latin typeface="Gotham HTF"/>
              </a:rPr>
              <a:t>Ex</a:t>
            </a:r>
            <a:r>
              <a:rPr lang="pt-BR" sz="2400" dirty="0">
                <a:latin typeface="Gotham HTF"/>
              </a:rPr>
              <a:t>: Uma operação para apresentação de uma mensagem no monitor. </a:t>
            </a:r>
          </a:p>
        </p:txBody>
      </p:sp>
      <p:grpSp>
        <p:nvGrpSpPr>
          <p:cNvPr id="9" name="Venn_diagram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CCC561A-8883-DDDA-3C09-1DFD13B6B66F}"/>
              </a:ext>
            </a:extLst>
          </p:cNvPr>
          <p:cNvGrpSpPr>
            <a:grpSpLocks noChangeAspect="1"/>
          </p:cNvGrpSpPr>
          <p:nvPr/>
        </p:nvGrpSpPr>
        <p:grpSpPr>
          <a:xfrm>
            <a:off x="5751929" y="1128637"/>
            <a:ext cx="1586930" cy="1719172"/>
            <a:chOff x="5618163" y="4584700"/>
            <a:chExt cx="266701" cy="288925"/>
          </a:xfrm>
          <a:solidFill>
            <a:schemeClr val="accent2"/>
          </a:solidFill>
        </p:grpSpPr>
        <p:sp>
          <p:nvSpPr>
            <p:cNvPr id="10" name="Freeform 733">
              <a:extLst>
                <a:ext uri="{FF2B5EF4-FFF2-40B4-BE49-F238E27FC236}">
                  <a16:creationId xmlns:a16="http://schemas.microsoft.com/office/drawing/2014/main" id="{3092E293-3262-F82D-D74C-7F175BC79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788" y="4646613"/>
              <a:ext cx="14288" cy="15875"/>
            </a:xfrm>
            <a:custGeom>
              <a:avLst/>
              <a:gdLst>
                <a:gd name="T0" fmla="*/ 53 w 70"/>
                <a:gd name="T1" fmla="*/ 35 h 70"/>
                <a:gd name="T2" fmla="*/ 70 w 70"/>
                <a:gd name="T3" fmla="*/ 35 h 70"/>
                <a:gd name="T4" fmla="*/ 35 w 70"/>
                <a:gd name="T5" fmla="*/ 0 h 70"/>
                <a:gd name="T6" fmla="*/ 0 w 70"/>
                <a:gd name="T7" fmla="*/ 35 h 70"/>
                <a:gd name="T8" fmla="*/ 35 w 70"/>
                <a:gd name="T9" fmla="*/ 70 h 70"/>
                <a:gd name="T10" fmla="*/ 70 w 70"/>
                <a:gd name="T11" fmla="*/ 35 h 70"/>
                <a:gd name="T12" fmla="*/ 53 w 70"/>
                <a:gd name="T13" fmla="*/ 35 h 70"/>
                <a:gd name="T14" fmla="*/ 37 w 70"/>
                <a:gd name="T15" fmla="*/ 35 h 70"/>
                <a:gd name="T16" fmla="*/ 35 w 70"/>
                <a:gd name="T17" fmla="*/ 37 h 70"/>
                <a:gd name="T18" fmla="*/ 34 w 70"/>
                <a:gd name="T19" fmla="*/ 35 h 70"/>
                <a:gd name="T20" fmla="*/ 35 w 70"/>
                <a:gd name="T21" fmla="*/ 34 h 70"/>
                <a:gd name="T22" fmla="*/ 37 w 70"/>
                <a:gd name="T23" fmla="*/ 35 h 70"/>
                <a:gd name="T24" fmla="*/ 53 w 70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0">
                  <a:moveTo>
                    <a:pt x="53" y="35"/>
                  </a:moveTo>
                  <a:lnTo>
                    <a:pt x="70" y="35"/>
                  </a:ln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5" y="70"/>
                    <a:pt x="70" y="54"/>
                    <a:pt x="70" y="35"/>
                  </a:cubicBezTo>
                  <a:lnTo>
                    <a:pt x="53" y="35"/>
                  </a:lnTo>
                  <a:lnTo>
                    <a:pt x="37" y="35"/>
                  </a:lnTo>
                  <a:lnTo>
                    <a:pt x="35" y="37"/>
                  </a:lnTo>
                  <a:lnTo>
                    <a:pt x="34" y="35"/>
                  </a:lnTo>
                  <a:lnTo>
                    <a:pt x="35" y="34"/>
                  </a:lnTo>
                  <a:lnTo>
                    <a:pt x="37" y="35"/>
                  </a:ln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734">
              <a:extLst>
                <a:ext uri="{FF2B5EF4-FFF2-40B4-BE49-F238E27FC236}">
                  <a16:creationId xmlns:a16="http://schemas.microsoft.com/office/drawing/2014/main" id="{D5A268CF-3307-17CE-1DB8-8AB8A4F18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1" y="4597400"/>
              <a:ext cx="87313" cy="58738"/>
            </a:xfrm>
            <a:custGeom>
              <a:avLst/>
              <a:gdLst>
                <a:gd name="T0" fmla="*/ 3 w 55"/>
                <a:gd name="T1" fmla="*/ 37 h 37"/>
                <a:gd name="T2" fmla="*/ 23 w 55"/>
                <a:gd name="T3" fmla="*/ 5 h 37"/>
                <a:gd name="T4" fmla="*/ 55 w 55"/>
                <a:gd name="T5" fmla="*/ 5 h 37"/>
                <a:gd name="T6" fmla="*/ 55 w 55"/>
                <a:gd name="T7" fmla="*/ 0 h 37"/>
                <a:gd name="T8" fmla="*/ 21 w 55"/>
                <a:gd name="T9" fmla="*/ 0 h 37"/>
                <a:gd name="T10" fmla="*/ 0 w 55"/>
                <a:gd name="T11" fmla="*/ 35 h 37"/>
                <a:gd name="T12" fmla="*/ 3 w 55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3" y="37"/>
                  </a:moveTo>
                  <a:lnTo>
                    <a:pt x="23" y="5"/>
                  </a:lnTo>
                  <a:lnTo>
                    <a:pt x="55" y="5"/>
                  </a:lnTo>
                  <a:lnTo>
                    <a:pt x="55" y="0"/>
                  </a:lnTo>
                  <a:lnTo>
                    <a:pt x="21" y="0"/>
                  </a:lnTo>
                  <a:lnTo>
                    <a:pt x="0" y="35"/>
                  </a:lnTo>
                  <a:lnTo>
                    <a:pt x="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35">
              <a:extLst>
                <a:ext uri="{FF2B5EF4-FFF2-40B4-BE49-F238E27FC236}">
                  <a16:creationId xmlns:a16="http://schemas.microsoft.com/office/drawing/2014/main" id="{DD04A6BE-9E2F-04F3-8761-20716C7C4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76" y="4584700"/>
              <a:ext cx="38100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 736">
              <a:extLst>
                <a:ext uri="{FF2B5EF4-FFF2-40B4-BE49-F238E27FC236}">
                  <a16:creationId xmlns:a16="http://schemas.microsoft.com/office/drawing/2014/main" id="{B120FBC8-2AA6-86DE-F0D9-0A24EA5BF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795838"/>
              <a:ext cx="14288" cy="14288"/>
            </a:xfrm>
            <a:custGeom>
              <a:avLst/>
              <a:gdLst>
                <a:gd name="T0" fmla="*/ 53 w 70"/>
                <a:gd name="T1" fmla="*/ 35 h 70"/>
                <a:gd name="T2" fmla="*/ 36 w 70"/>
                <a:gd name="T3" fmla="*/ 35 h 70"/>
                <a:gd name="T4" fmla="*/ 35 w 70"/>
                <a:gd name="T5" fmla="*/ 37 h 70"/>
                <a:gd name="T6" fmla="*/ 33 w 70"/>
                <a:gd name="T7" fmla="*/ 35 h 70"/>
                <a:gd name="T8" fmla="*/ 35 w 70"/>
                <a:gd name="T9" fmla="*/ 33 h 70"/>
                <a:gd name="T10" fmla="*/ 36 w 70"/>
                <a:gd name="T11" fmla="*/ 35 h 70"/>
                <a:gd name="T12" fmla="*/ 53 w 70"/>
                <a:gd name="T13" fmla="*/ 35 h 70"/>
                <a:gd name="T14" fmla="*/ 70 w 70"/>
                <a:gd name="T15" fmla="*/ 35 h 70"/>
                <a:gd name="T16" fmla="*/ 35 w 70"/>
                <a:gd name="T17" fmla="*/ 0 h 70"/>
                <a:gd name="T18" fmla="*/ 0 w 70"/>
                <a:gd name="T19" fmla="*/ 35 h 70"/>
                <a:gd name="T20" fmla="*/ 35 w 70"/>
                <a:gd name="T21" fmla="*/ 70 h 70"/>
                <a:gd name="T22" fmla="*/ 70 w 70"/>
                <a:gd name="T23" fmla="*/ 35 h 70"/>
                <a:gd name="T24" fmla="*/ 53 w 70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0">
                  <a:moveTo>
                    <a:pt x="53" y="35"/>
                  </a:moveTo>
                  <a:lnTo>
                    <a:pt x="36" y="35"/>
                  </a:lnTo>
                  <a:lnTo>
                    <a:pt x="35" y="37"/>
                  </a:lnTo>
                  <a:lnTo>
                    <a:pt x="33" y="35"/>
                  </a:lnTo>
                  <a:lnTo>
                    <a:pt x="35" y="33"/>
                  </a:lnTo>
                  <a:lnTo>
                    <a:pt x="36" y="35"/>
                  </a:lnTo>
                  <a:lnTo>
                    <a:pt x="53" y="35"/>
                  </a:lnTo>
                  <a:lnTo>
                    <a:pt x="70" y="35"/>
                  </a:lnTo>
                  <a:cubicBezTo>
                    <a:pt x="70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737">
              <a:extLst>
                <a:ext uri="{FF2B5EF4-FFF2-40B4-BE49-F238E27FC236}">
                  <a16:creationId xmlns:a16="http://schemas.microsoft.com/office/drawing/2014/main" id="{161C2289-AA05-E3F6-41C4-CB09BF152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1" y="4800600"/>
              <a:ext cx="87313" cy="58738"/>
            </a:xfrm>
            <a:custGeom>
              <a:avLst/>
              <a:gdLst>
                <a:gd name="T0" fmla="*/ 0 w 55"/>
                <a:gd name="T1" fmla="*/ 3 h 37"/>
                <a:gd name="T2" fmla="*/ 22 w 55"/>
                <a:gd name="T3" fmla="*/ 37 h 37"/>
                <a:gd name="T4" fmla="*/ 55 w 55"/>
                <a:gd name="T5" fmla="*/ 37 h 37"/>
                <a:gd name="T6" fmla="*/ 55 w 55"/>
                <a:gd name="T7" fmla="*/ 33 h 37"/>
                <a:gd name="T8" fmla="*/ 24 w 55"/>
                <a:gd name="T9" fmla="*/ 33 h 37"/>
                <a:gd name="T10" fmla="*/ 4 w 55"/>
                <a:gd name="T11" fmla="*/ 0 h 37"/>
                <a:gd name="T12" fmla="*/ 0 w 55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0" y="3"/>
                  </a:moveTo>
                  <a:lnTo>
                    <a:pt x="22" y="37"/>
                  </a:lnTo>
                  <a:lnTo>
                    <a:pt x="55" y="37"/>
                  </a:lnTo>
                  <a:lnTo>
                    <a:pt x="55" y="33"/>
                  </a:lnTo>
                  <a:lnTo>
                    <a:pt x="24" y="33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738">
              <a:extLst>
                <a:ext uri="{FF2B5EF4-FFF2-40B4-BE49-F238E27FC236}">
                  <a16:creationId xmlns:a16="http://schemas.microsoft.com/office/drawing/2014/main" id="{BE1DD73B-378E-BF58-A4D6-5E6C5DE57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867275"/>
              <a:ext cx="38100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739">
              <a:extLst>
                <a:ext uri="{FF2B5EF4-FFF2-40B4-BE49-F238E27FC236}">
                  <a16:creationId xmlns:a16="http://schemas.microsoft.com/office/drawing/2014/main" id="{B3230143-DFB4-AE92-81CB-B4D72B3A9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1" y="4795838"/>
              <a:ext cx="14288" cy="14288"/>
            </a:xfrm>
            <a:custGeom>
              <a:avLst/>
              <a:gdLst>
                <a:gd name="T0" fmla="*/ 16 w 69"/>
                <a:gd name="T1" fmla="*/ 35 h 70"/>
                <a:gd name="T2" fmla="*/ 0 w 69"/>
                <a:gd name="T3" fmla="*/ 35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0 w 69"/>
                <a:gd name="T11" fmla="*/ 35 h 70"/>
                <a:gd name="T12" fmla="*/ 16 w 69"/>
                <a:gd name="T13" fmla="*/ 35 h 70"/>
                <a:gd name="T14" fmla="*/ 33 w 69"/>
                <a:gd name="T15" fmla="*/ 35 h 70"/>
                <a:gd name="T16" fmla="*/ 35 w 69"/>
                <a:gd name="T17" fmla="*/ 33 h 70"/>
                <a:gd name="T18" fmla="*/ 36 w 69"/>
                <a:gd name="T19" fmla="*/ 35 h 70"/>
                <a:gd name="T20" fmla="*/ 35 w 69"/>
                <a:gd name="T21" fmla="*/ 37 h 70"/>
                <a:gd name="T22" fmla="*/ 33 w 69"/>
                <a:gd name="T23" fmla="*/ 35 h 70"/>
                <a:gd name="T24" fmla="*/ 16 w 69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0">
                  <a:moveTo>
                    <a:pt x="16" y="35"/>
                  </a:moveTo>
                  <a:lnTo>
                    <a:pt x="0" y="35"/>
                  </a:ln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lnTo>
                    <a:pt x="16" y="35"/>
                  </a:lnTo>
                  <a:lnTo>
                    <a:pt x="33" y="35"/>
                  </a:lnTo>
                  <a:lnTo>
                    <a:pt x="35" y="33"/>
                  </a:lnTo>
                  <a:lnTo>
                    <a:pt x="36" y="35"/>
                  </a:lnTo>
                  <a:lnTo>
                    <a:pt x="35" y="37"/>
                  </a:lnTo>
                  <a:lnTo>
                    <a:pt x="33" y="35"/>
                  </a:lnTo>
                  <a:lnTo>
                    <a:pt x="1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740">
              <a:extLst>
                <a:ext uri="{FF2B5EF4-FFF2-40B4-BE49-F238E27FC236}">
                  <a16:creationId xmlns:a16="http://schemas.microsoft.com/office/drawing/2014/main" id="{C76392D3-6668-DDB7-BF85-110282C45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163" y="4800600"/>
              <a:ext cx="87313" cy="58738"/>
            </a:xfrm>
            <a:custGeom>
              <a:avLst/>
              <a:gdLst>
                <a:gd name="T0" fmla="*/ 51 w 55"/>
                <a:gd name="T1" fmla="*/ 0 h 37"/>
                <a:gd name="T2" fmla="*/ 31 w 55"/>
                <a:gd name="T3" fmla="*/ 33 h 37"/>
                <a:gd name="T4" fmla="*/ 0 w 55"/>
                <a:gd name="T5" fmla="*/ 33 h 37"/>
                <a:gd name="T6" fmla="*/ 0 w 55"/>
                <a:gd name="T7" fmla="*/ 37 h 37"/>
                <a:gd name="T8" fmla="*/ 34 w 55"/>
                <a:gd name="T9" fmla="*/ 37 h 37"/>
                <a:gd name="T10" fmla="*/ 55 w 55"/>
                <a:gd name="T11" fmla="*/ 3 h 37"/>
                <a:gd name="T12" fmla="*/ 51 w 55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51" y="0"/>
                  </a:moveTo>
                  <a:lnTo>
                    <a:pt x="31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55" y="3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Rectangle 741">
              <a:extLst>
                <a:ext uri="{FF2B5EF4-FFF2-40B4-BE49-F238E27FC236}">
                  <a16:creationId xmlns:a16="http://schemas.microsoft.com/office/drawing/2014/main" id="{9457DAB0-2FE4-1AD4-B631-A91FF1142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1" y="4867275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742">
              <a:extLst>
                <a:ext uri="{FF2B5EF4-FFF2-40B4-BE49-F238E27FC236}">
                  <a16:creationId xmlns:a16="http://schemas.microsoft.com/office/drawing/2014/main" id="{9B113086-3A18-0215-7B82-4982BA2B4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4598988"/>
              <a:ext cx="160338" cy="160338"/>
            </a:xfrm>
            <a:custGeom>
              <a:avLst/>
              <a:gdLst>
                <a:gd name="T0" fmla="*/ 767 w 784"/>
                <a:gd name="T1" fmla="*/ 391 h 783"/>
                <a:gd name="T2" fmla="*/ 751 w 784"/>
                <a:gd name="T3" fmla="*/ 391 h 783"/>
                <a:gd name="T4" fmla="*/ 646 w 784"/>
                <a:gd name="T5" fmla="*/ 645 h 783"/>
                <a:gd name="T6" fmla="*/ 392 w 784"/>
                <a:gd name="T7" fmla="*/ 750 h 783"/>
                <a:gd name="T8" fmla="*/ 139 w 784"/>
                <a:gd name="T9" fmla="*/ 645 h 783"/>
                <a:gd name="T10" fmla="*/ 34 w 784"/>
                <a:gd name="T11" fmla="*/ 391 h 783"/>
                <a:gd name="T12" fmla="*/ 139 w 784"/>
                <a:gd name="T13" fmla="*/ 138 h 783"/>
                <a:gd name="T14" fmla="*/ 392 w 784"/>
                <a:gd name="T15" fmla="*/ 33 h 783"/>
                <a:gd name="T16" fmla="*/ 646 w 784"/>
                <a:gd name="T17" fmla="*/ 138 h 783"/>
                <a:gd name="T18" fmla="*/ 751 w 784"/>
                <a:gd name="T19" fmla="*/ 391 h 783"/>
                <a:gd name="T20" fmla="*/ 767 w 784"/>
                <a:gd name="T21" fmla="*/ 391 h 783"/>
                <a:gd name="T22" fmla="*/ 784 w 784"/>
                <a:gd name="T23" fmla="*/ 391 h 783"/>
                <a:gd name="T24" fmla="*/ 392 w 784"/>
                <a:gd name="T25" fmla="*/ 0 h 783"/>
                <a:gd name="T26" fmla="*/ 0 w 784"/>
                <a:gd name="T27" fmla="*/ 391 h 783"/>
                <a:gd name="T28" fmla="*/ 392 w 784"/>
                <a:gd name="T29" fmla="*/ 783 h 783"/>
                <a:gd name="T30" fmla="*/ 784 w 784"/>
                <a:gd name="T31" fmla="*/ 391 h 783"/>
                <a:gd name="T32" fmla="*/ 767 w 784"/>
                <a:gd name="T33" fmla="*/ 391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4" h="783">
                  <a:moveTo>
                    <a:pt x="767" y="391"/>
                  </a:moveTo>
                  <a:lnTo>
                    <a:pt x="751" y="391"/>
                  </a:lnTo>
                  <a:cubicBezTo>
                    <a:pt x="751" y="490"/>
                    <a:pt x="711" y="580"/>
                    <a:pt x="646" y="645"/>
                  </a:cubicBezTo>
                  <a:cubicBezTo>
                    <a:pt x="581" y="710"/>
                    <a:pt x="491" y="750"/>
                    <a:pt x="392" y="750"/>
                  </a:cubicBezTo>
                  <a:cubicBezTo>
                    <a:pt x="293" y="750"/>
                    <a:pt x="204" y="710"/>
                    <a:pt x="139" y="645"/>
                  </a:cubicBezTo>
                  <a:cubicBezTo>
                    <a:pt x="74" y="580"/>
                    <a:pt x="34" y="490"/>
                    <a:pt x="34" y="391"/>
                  </a:cubicBezTo>
                  <a:cubicBezTo>
                    <a:pt x="34" y="292"/>
                    <a:pt x="74" y="203"/>
                    <a:pt x="139" y="138"/>
                  </a:cubicBezTo>
                  <a:cubicBezTo>
                    <a:pt x="204" y="73"/>
                    <a:pt x="293" y="33"/>
                    <a:pt x="392" y="33"/>
                  </a:cubicBezTo>
                  <a:cubicBezTo>
                    <a:pt x="491" y="33"/>
                    <a:pt x="581" y="73"/>
                    <a:pt x="646" y="138"/>
                  </a:cubicBezTo>
                  <a:cubicBezTo>
                    <a:pt x="711" y="203"/>
                    <a:pt x="751" y="292"/>
                    <a:pt x="751" y="391"/>
                  </a:cubicBezTo>
                  <a:lnTo>
                    <a:pt x="767" y="391"/>
                  </a:lnTo>
                  <a:lnTo>
                    <a:pt x="784" y="391"/>
                  </a:lnTo>
                  <a:cubicBezTo>
                    <a:pt x="784" y="175"/>
                    <a:pt x="609" y="0"/>
                    <a:pt x="392" y="0"/>
                  </a:cubicBezTo>
                  <a:cubicBezTo>
                    <a:pt x="176" y="0"/>
                    <a:pt x="0" y="175"/>
                    <a:pt x="0" y="391"/>
                  </a:cubicBezTo>
                  <a:cubicBezTo>
                    <a:pt x="0" y="608"/>
                    <a:pt x="176" y="783"/>
                    <a:pt x="392" y="783"/>
                  </a:cubicBezTo>
                  <a:cubicBezTo>
                    <a:pt x="609" y="783"/>
                    <a:pt x="784" y="608"/>
                    <a:pt x="784" y="391"/>
                  </a:cubicBezTo>
                  <a:lnTo>
                    <a:pt x="767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743">
              <a:extLst>
                <a:ext uri="{FF2B5EF4-FFF2-40B4-BE49-F238E27FC236}">
                  <a16:creationId xmlns:a16="http://schemas.microsoft.com/office/drawing/2014/main" id="{874F721C-B049-B9B9-F50B-E1FD883E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4679950"/>
              <a:ext cx="160338" cy="160338"/>
            </a:xfrm>
            <a:custGeom>
              <a:avLst/>
              <a:gdLst>
                <a:gd name="T0" fmla="*/ 204 w 784"/>
                <a:gd name="T1" fmla="*/ 67 h 784"/>
                <a:gd name="T2" fmla="*/ 213 w 784"/>
                <a:gd name="T3" fmla="*/ 81 h 784"/>
                <a:gd name="T4" fmla="*/ 391 w 784"/>
                <a:gd name="T5" fmla="*/ 33 h 784"/>
                <a:gd name="T6" fmla="*/ 702 w 784"/>
                <a:gd name="T7" fmla="*/ 213 h 784"/>
                <a:gd name="T8" fmla="*/ 750 w 784"/>
                <a:gd name="T9" fmla="*/ 392 h 784"/>
                <a:gd name="T10" fmla="*/ 571 w 784"/>
                <a:gd name="T11" fmla="*/ 702 h 784"/>
                <a:gd name="T12" fmla="*/ 392 w 784"/>
                <a:gd name="T13" fmla="*/ 750 h 784"/>
                <a:gd name="T14" fmla="*/ 81 w 784"/>
                <a:gd name="T15" fmla="*/ 571 h 784"/>
                <a:gd name="T16" fmla="*/ 33 w 784"/>
                <a:gd name="T17" fmla="*/ 392 h 784"/>
                <a:gd name="T18" fmla="*/ 213 w 784"/>
                <a:gd name="T19" fmla="*/ 81 h 784"/>
                <a:gd name="T20" fmla="*/ 204 w 784"/>
                <a:gd name="T21" fmla="*/ 67 h 784"/>
                <a:gd name="T22" fmla="*/ 196 w 784"/>
                <a:gd name="T23" fmla="*/ 53 h 784"/>
                <a:gd name="T24" fmla="*/ 0 w 784"/>
                <a:gd name="T25" fmla="*/ 392 h 784"/>
                <a:gd name="T26" fmla="*/ 52 w 784"/>
                <a:gd name="T27" fmla="*/ 588 h 784"/>
                <a:gd name="T28" fmla="*/ 392 w 784"/>
                <a:gd name="T29" fmla="*/ 784 h 784"/>
                <a:gd name="T30" fmla="*/ 588 w 784"/>
                <a:gd name="T31" fmla="*/ 731 h 784"/>
                <a:gd name="T32" fmla="*/ 784 w 784"/>
                <a:gd name="T33" fmla="*/ 392 h 784"/>
                <a:gd name="T34" fmla="*/ 731 w 784"/>
                <a:gd name="T35" fmla="*/ 196 h 784"/>
                <a:gd name="T36" fmla="*/ 391 w 784"/>
                <a:gd name="T37" fmla="*/ 0 h 784"/>
                <a:gd name="T38" fmla="*/ 196 w 784"/>
                <a:gd name="T39" fmla="*/ 53 h 784"/>
                <a:gd name="T40" fmla="*/ 204 w 784"/>
                <a:gd name="T41" fmla="*/ 6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4" h="784">
                  <a:moveTo>
                    <a:pt x="204" y="67"/>
                  </a:moveTo>
                  <a:lnTo>
                    <a:pt x="213" y="81"/>
                  </a:lnTo>
                  <a:cubicBezTo>
                    <a:pt x="269" y="49"/>
                    <a:pt x="331" y="33"/>
                    <a:pt x="391" y="33"/>
                  </a:cubicBezTo>
                  <a:cubicBezTo>
                    <a:pt x="515" y="33"/>
                    <a:pt x="636" y="98"/>
                    <a:pt x="702" y="213"/>
                  </a:cubicBezTo>
                  <a:cubicBezTo>
                    <a:pt x="735" y="269"/>
                    <a:pt x="750" y="331"/>
                    <a:pt x="750" y="392"/>
                  </a:cubicBezTo>
                  <a:cubicBezTo>
                    <a:pt x="750" y="516"/>
                    <a:pt x="686" y="636"/>
                    <a:pt x="571" y="702"/>
                  </a:cubicBezTo>
                  <a:cubicBezTo>
                    <a:pt x="515" y="735"/>
                    <a:pt x="453" y="750"/>
                    <a:pt x="392" y="750"/>
                  </a:cubicBezTo>
                  <a:cubicBezTo>
                    <a:pt x="268" y="750"/>
                    <a:pt x="148" y="686"/>
                    <a:pt x="81" y="571"/>
                  </a:cubicBezTo>
                  <a:cubicBezTo>
                    <a:pt x="49" y="515"/>
                    <a:pt x="33" y="453"/>
                    <a:pt x="33" y="392"/>
                  </a:cubicBezTo>
                  <a:cubicBezTo>
                    <a:pt x="33" y="268"/>
                    <a:pt x="97" y="148"/>
                    <a:pt x="213" y="81"/>
                  </a:cubicBezTo>
                  <a:lnTo>
                    <a:pt x="204" y="67"/>
                  </a:lnTo>
                  <a:lnTo>
                    <a:pt x="196" y="53"/>
                  </a:lnTo>
                  <a:cubicBezTo>
                    <a:pt x="70" y="125"/>
                    <a:pt x="0" y="257"/>
                    <a:pt x="0" y="392"/>
                  </a:cubicBezTo>
                  <a:cubicBezTo>
                    <a:pt x="0" y="459"/>
                    <a:pt x="17" y="526"/>
                    <a:pt x="52" y="588"/>
                  </a:cubicBezTo>
                  <a:cubicBezTo>
                    <a:pt x="125" y="714"/>
                    <a:pt x="257" y="784"/>
                    <a:pt x="392" y="784"/>
                  </a:cubicBezTo>
                  <a:cubicBezTo>
                    <a:pt x="459" y="784"/>
                    <a:pt x="526" y="767"/>
                    <a:pt x="588" y="731"/>
                  </a:cubicBezTo>
                  <a:cubicBezTo>
                    <a:pt x="713" y="659"/>
                    <a:pt x="784" y="527"/>
                    <a:pt x="784" y="392"/>
                  </a:cubicBezTo>
                  <a:cubicBezTo>
                    <a:pt x="784" y="325"/>
                    <a:pt x="767" y="258"/>
                    <a:pt x="731" y="196"/>
                  </a:cubicBezTo>
                  <a:cubicBezTo>
                    <a:pt x="659" y="70"/>
                    <a:pt x="527" y="0"/>
                    <a:pt x="391" y="0"/>
                  </a:cubicBezTo>
                  <a:cubicBezTo>
                    <a:pt x="325" y="0"/>
                    <a:pt x="258" y="17"/>
                    <a:pt x="196" y="53"/>
                  </a:cubicBezTo>
                  <a:lnTo>
                    <a:pt x="20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744">
              <a:extLst>
                <a:ext uri="{FF2B5EF4-FFF2-40B4-BE49-F238E27FC236}">
                  <a16:creationId xmlns:a16="http://schemas.microsoft.com/office/drawing/2014/main" id="{1860B570-E3E6-67F1-8B76-C751EF51E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6" y="4679950"/>
              <a:ext cx="160338" cy="160338"/>
            </a:xfrm>
            <a:custGeom>
              <a:avLst/>
              <a:gdLst>
                <a:gd name="T0" fmla="*/ 205 w 784"/>
                <a:gd name="T1" fmla="*/ 717 h 784"/>
                <a:gd name="T2" fmla="*/ 213 w 784"/>
                <a:gd name="T3" fmla="*/ 702 h 784"/>
                <a:gd name="T4" fmla="*/ 34 w 784"/>
                <a:gd name="T5" fmla="*/ 392 h 784"/>
                <a:gd name="T6" fmla="*/ 82 w 784"/>
                <a:gd name="T7" fmla="*/ 213 h 784"/>
                <a:gd name="T8" fmla="*/ 393 w 784"/>
                <a:gd name="T9" fmla="*/ 33 h 784"/>
                <a:gd name="T10" fmla="*/ 572 w 784"/>
                <a:gd name="T11" fmla="*/ 81 h 784"/>
                <a:gd name="T12" fmla="*/ 751 w 784"/>
                <a:gd name="T13" fmla="*/ 392 h 784"/>
                <a:gd name="T14" fmla="*/ 703 w 784"/>
                <a:gd name="T15" fmla="*/ 571 h 784"/>
                <a:gd name="T16" fmla="*/ 392 w 784"/>
                <a:gd name="T17" fmla="*/ 750 h 784"/>
                <a:gd name="T18" fmla="*/ 213 w 784"/>
                <a:gd name="T19" fmla="*/ 702 h 784"/>
                <a:gd name="T20" fmla="*/ 205 w 784"/>
                <a:gd name="T21" fmla="*/ 717 h 784"/>
                <a:gd name="T22" fmla="*/ 197 w 784"/>
                <a:gd name="T23" fmla="*/ 731 h 784"/>
                <a:gd name="T24" fmla="*/ 392 w 784"/>
                <a:gd name="T25" fmla="*/ 784 h 784"/>
                <a:gd name="T26" fmla="*/ 732 w 784"/>
                <a:gd name="T27" fmla="*/ 588 h 784"/>
                <a:gd name="T28" fmla="*/ 784 w 784"/>
                <a:gd name="T29" fmla="*/ 392 h 784"/>
                <a:gd name="T30" fmla="*/ 588 w 784"/>
                <a:gd name="T31" fmla="*/ 53 h 784"/>
                <a:gd name="T32" fmla="*/ 393 w 784"/>
                <a:gd name="T33" fmla="*/ 0 h 784"/>
                <a:gd name="T34" fmla="*/ 53 w 784"/>
                <a:gd name="T35" fmla="*/ 196 h 784"/>
                <a:gd name="T36" fmla="*/ 1 w 784"/>
                <a:gd name="T37" fmla="*/ 392 h 784"/>
                <a:gd name="T38" fmla="*/ 197 w 784"/>
                <a:gd name="T39" fmla="*/ 731 h 784"/>
                <a:gd name="T40" fmla="*/ 205 w 784"/>
                <a:gd name="T41" fmla="*/ 71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4" h="784">
                  <a:moveTo>
                    <a:pt x="205" y="717"/>
                  </a:moveTo>
                  <a:lnTo>
                    <a:pt x="213" y="702"/>
                  </a:lnTo>
                  <a:cubicBezTo>
                    <a:pt x="98" y="636"/>
                    <a:pt x="34" y="515"/>
                    <a:pt x="34" y="392"/>
                  </a:cubicBezTo>
                  <a:cubicBezTo>
                    <a:pt x="34" y="331"/>
                    <a:pt x="49" y="269"/>
                    <a:pt x="82" y="213"/>
                  </a:cubicBezTo>
                  <a:cubicBezTo>
                    <a:pt x="148" y="98"/>
                    <a:pt x="269" y="33"/>
                    <a:pt x="393" y="33"/>
                  </a:cubicBezTo>
                  <a:cubicBezTo>
                    <a:pt x="454" y="33"/>
                    <a:pt x="515" y="49"/>
                    <a:pt x="572" y="81"/>
                  </a:cubicBezTo>
                  <a:cubicBezTo>
                    <a:pt x="687" y="148"/>
                    <a:pt x="751" y="268"/>
                    <a:pt x="751" y="392"/>
                  </a:cubicBezTo>
                  <a:cubicBezTo>
                    <a:pt x="751" y="453"/>
                    <a:pt x="736" y="515"/>
                    <a:pt x="703" y="571"/>
                  </a:cubicBezTo>
                  <a:cubicBezTo>
                    <a:pt x="637" y="686"/>
                    <a:pt x="516" y="750"/>
                    <a:pt x="392" y="750"/>
                  </a:cubicBezTo>
                  <a:cubicBezTo>
                    <a:pt x="331" y="750"/>
                    <a:pt x="270" y="735"/>
                    <a:pt x="213" y="702"/>
                  </a:cubicBezTo>
                  <a:lnTo>
                    <a:pt x="205" y="717"/>
                  </a:lnTo>
                  <a:lnTo>
                    <a:pt x="197" y="731"/>
                  </a:lnTo>
                  <a:cubicBezTo>
                    <a:pt x="258" y="767"/>
                    <a:pt x="326" y="784"/>
                    <a:pt x="392" y="784"/>
                  </a:cubicBezTo>
                  <a:cubicBezTo>
                    <a:pt x="527" y="784"/>
                    <a:pt x="659" y="714"/>
                    <a:pt x="732" y="588"/>
                  </a:cubicBezTo>
                  <a:cubicBezTo>
                    <a:pt x="767" y="526"/>
                    <a:pt x="784" y="459"/>
                    <a:pt x="784" y="392"/>
                  </a:cubicBezTo>
                  <a:cubicBezTo>
                    <a:pt x="784" y="257"/>
                    <a:pt x="714" y="125"/>
                    <a:pt x="588" y="53"/>
                  </a:cubicBezTo>
                  <a:cubicBezTo>
                    <a:pt x="527" y="17"/>
                    <a:pt x="459" y="0"/>
                    <a:pt x="393" y="0"/>
                  </a:cubicBezTo>
                  <a:cubicBezTo>
                    <a:pt x="257" y="0"/>
                    <a:pt x="126" y="70"/>
                    <a:pt x="53" y="196"/>
                  </a:cubicBezTo>
                  <a:cubicBezTo>
                    <a:pt x="17" y="258"/>
                    <a:pt x="1" y="325"/>
                    <a:pt x="1" y="392"/>
                  </a:cubicBezTo>
                  <a:cubicBezTo>
                    <a:pt x="0" y="527"/>
                    <a:pt x="71" y="659"/>
                    <a:pt x="197" y="731"/>
                  </a:cubicBezTo>
                  <a:lnTo>
                    <a:pt x="205" y="7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Rectangle 745">
              <a:extLst>
                <a:ext uri="{FF2B5EF4-FFF2-40B4-BE49-F238E27FC236}">
                  <a16:creationId xmlns:a16="http://schemas.microsoft.com/office/drawing/2014/main" id="{2C667FB8-F9EF-92C3-12EC-50EFE2D64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4633913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746">
              <a:extLst>
                <a:ext uri="{FF2B5EF4-FFF2-40B4-BE49-F238E27FC236}">
                  <a16:creationId xmlns:a16="http://schemas.microsoft.com/office/drawing/2014/main" id="{F3C0F8E5-F73E-5002-2C6A-D1708B25A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4651375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Rectangle 747">
              <a:extLst>
                <a:ext uri="{FF2B5EF4-FFF2-40B4-BE49-F238E27FC236}">
                  <a16:creationId xmlns:a16="http://schemas.microsoft.com/office/drawing/2014/main" id="{2A0CDFBE-8395-DCA5-420C-A30183364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38" y="4757738"/>
              <a:ext cx="36513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Rectangle 748">
              <a:extLst>
                <a:ext uri="{FF2B5EF4-FFF2-40B4-BE49-F238E27FC236}">
                  <a16:creationId xmlns:a16="http://schemas.microsoft.com/office/drawing/2014/main" id="{32A9E304-C1A4-D24F-BA07-3C9D4628A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38" y="4776788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Rectangle 749">
              <a:extLst>
                <a:ext uri="{FF2B5EF4-FFF2-40B4-BE49-F238E27FC236}">
                  <a16:creationId xmlns:a16="http://schemas.microsoft.com/office/drawing/2014/main" id="{FED382FB-5738-A810-E6F3-EF282A87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3" y="4757738"/>
              <a:ext cx="3492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Rectangle 750">
              <a:extLst>
                <a:ext uri="{FF2B5EF4-FFF2-40B4-BE49-F238E27FC236}">
                  <a16:creationId xmlns:a16="http://schemas.microsoft.com/office/drawing/2014/main" id="{DCDCE2CB-DA85-FBFF-A809-7853C82CC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3" y="4776788"/>
              <a:ext cx="349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146" name="Transfer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97148D2-20BB-2ADB-3FFE-F596792D33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7704" y="1124744"/>
            <a:ext cx="1443784" cy="1650910"/>
            <a:chOff x="8088314" y="3941763"/>
            <a:chExt cx="376237" cy="430213"/>
          </a:xfrm>
          <a:solidFill>
            <a:schemeClr val="accent1"/>
          </a:solidFill>
        </p:grpSpPr>
        <p:sp>
          <p:nvSpPr>
            <p:cNvPr id="5147" name="Freeform 471">
              <a:extLst>
                <a:ext uri="{FF2B5EF4-FFF2-40B4-BE49-F238E27FC236}">
                  <a16:creationId xmlns:a16="http://schemas.microsoft.com/office/drawing/2014/main" id="{E08524E4-A8F7-FCF5-3238-D6C4DE9C7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8314" y="3941763"/>
              <a:ext cx="292100" cy="311150"/>
            </a:xfrm>
            <a:custGeom>
              <a:avLst/>
              <a:gdLst>
                <a:gd name="T0" fmla="*/ 206 w 320"/>
                <a:gd name="T1" fmla="*/ 56 h 340"/>
                <a:gd name="T2" fmla="*/ 72 w 320"/>
                <a:gd name="T3" fmla="*/ 119 h 340"/>
                <a:gd name="T4" fmla="*/ 53 w 320"/>
                <a:gd name="T5" fmla="*/ 320 h 340"/>
                <a:gd name="T6" fmla="*/ 71 w 320"/>
                <a:gd name="T7" fmla="*/ 309 h 340"/>
                <a:gd name="T8" fmla="*/ 88 w 320"/>
                <a:gd name="T9" fmla="*/ 132 h 340"/>
                <a:gd name="T10" fmla="*/ 242 w 320"/>
                <a:gd name="T11" fmla="*/ 81 h 340"/>
                <a:gd name="T12" fmla="*/ 264 w 320"/>
                <a:gd name="T13" fmla="*/ 87 h 340"/>
                <a:gd name="T14" fmla="*/ 217 w 320"/>
                <a:gd name="T15" fmla="*/ 106 h 340"/>
                <a:gd name="T16" fmla="*/ 226 w 320"/>
                <a:gd name="T17" fmla="*/ 126 h 340"/>
                <a:gd name="T18" fmla="*/ 300 w 320"/>
                <a:gd name="T19" fmla="*/ 94 h 340"/>
                <a:gd name="T20" fmla="*/ 269 w 320"/>
                <a:gd name="T21" fmla="*/ 20 h 340"/>
                <a:gd name="T22" fmla="*/ 250 w 320"/>
                <a:gd name="T23" fmla="*/ 28 h 340"/>
                <a:gd name="T24" fmla="*/ 266 w 320"/>
                <a:gd name="T25" fmla="*/ 66 h 340"/>
                <a:gd name="T26" fmla="*/ 251 w 320"/>
                <a:gd name="T27" fmla="*/ 62 h 340"/>
                <a:gd name="T28" fmla="*/ 206 w 320"/>
                <a:gd name="T29" fmla="*/ 56 h 340"/>
                <a:gd name="T30" fmla="*/ 48 w 320"/>
                <a:gd name="T31" fmla="*/ 340 h 340"/>
                <a:gd name="T32" fmla="*/ 45 w 320"/>
                <a:gd name="T33" fmla="*/ 334 h 340"/>
                <a:gd name="T34" fmla="*/ 61 w 320"/>
                <a:gd name="T35" fmla="*/ 109 h 340"/>
                <a:gd name="T36" fmla="*/ 241 w 320"/>
                <a:gd name="T37" fmla="*/ 45 h 340"/>
                <a:gd name="T38" fmla="*/ 231 w 320"/>
                <a:gd name="T39" fmla="*/ 20 h 340"/>
                <a:gd name="T40" fmla="*/ 277 w 320"/>
                <a:gd name="T41" fmla="*/ 0 h 340"/>
                <a:gd name="T42" fmla="*/ 320 w 320"/>
                <a:gd name="T43" fmla="*/ 102 h 340"/>
                <a:gd name="T44" fmla="*/ 218 w 320"/>
                <a:gd name="T45" fmla="*/ 145 h 340"/>
                <a:gd name="T46" fmla="*/ 198 w 320"/>
                <a:gd name="T47" fmla="*/ 98 h 340"/>
                <a:gd name="T48" fmla="*/ 213 w 320"/>
                <a:gd name="T49" fmla="*/ 92 h 340"/>
                <a:gd name="T50" fmla="*/ 99 w 320"/>
                <a:gd name="T51" fmla="*/ 142 h 340"/>
                <a:gd name="T52" fmla="*/ 87 w 320"/>
                <a:gd name="T53" fmla="*/ 307 h 340"/>
                <a:gd name="T54" fmla="*/ 91 w 320"/>
                <a:gd name="T55" fmla="*/ 313 h 340"/>
                <a:gd name="T56" fmla="*/ 48 w 320"/>
                <a:gd name="T5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0" h="340">
                  <a:moveTo>
                    <a:pt x="206" y="56"/>
                  </a:moveTo>
                  <a:cubicBezTo>
                    <a:pt x="155" y="56"/>
                    <a:pt x="106" y="78"/>
                    <a:pt x="72" y="119"/>
                  </a:cubicBezTo>
                  <a:cubicBezTo>
                    <a:pt x="24" y="176"/>
                    <a:pt x="17" y="256"/>
                    <a:pt x="53" y="320"/>
                  </a:cubicBezTo>
                  <a:lnTo>
                    <a:pt x="71" y="309"/>
                  </a:lnTo>
                  <a:cubicBezTo>
                    <a:pt x="39" y="252"/>
                    <a:pt x="46" y="182"/>
                    <a:pt x="88" y="132"/>
                  </a:cubicBezTo>
                  <a:cubicBezTo>
                    <a:pt x="126" y="88"/>
                    <a:pt x="185" y="68"/>
                    <a:pt x="242" y="81"/>
                  </a:cubicBezTo>
                  <a:lnTo>
                    <a:pt x="264" y="87"/>
                  </a:lnTo>
                  <a:lnTo>
                    <a:pt x="217" y="106"/>
                  </a:lnTo>
                  <a:lnTo>
                    <a:pt x="226" y="126"/>
                  </a:lnTo>
                  <a:lnTo>
                    <a:pt x="300" y="94"/>
                  </a:lnTo>
                  <a:lnTo>
                    <a:pt x="269" y="20"/>
                  </a:lnTo>
                  <a:lnTo>
                    <a:pt x="250" y="28"/>
                  </a:lnTo>
                  <a:lnTo>
                    <a:pt x="266" y="66"/>
                  </a:lnTo>
                  <a:lnTo>
                    <a:pt x="251" y="62"/>
                  </a:lnTo>
                  <a:cubicBezTo>
                    <a:pt x="236" y="58"/>
                    <a:pt x="221" y="56"/>
                    <a:pt x="206" y="56"/>
                  </a:cubicBezTo>
                  <a:close/>
                  <a:moveTo>
                    <a:pt x="48" y="340"/>
                  </a:moveTo>
                  <a:lnTo>
                    <a:pt x="45" y="334"/>
                  </a:lnTo>
                  <a:cubicBezTo>
                    <a:pt x="0" y="263"/>
                    <a:pt x="7" y="173"/>
                    <a:pt x="61" y="109"/>
                  </a:cubicBezTo>
                  <a:cubicBezTo>
                    <a:pt x="106" y="56"/>
                    <a:pt x="174" y="32"/>
                    <a:pt x="241" y="45"/>
                  </a:cubicBezTo>
                  <a:lnTo>
                    <a:pt x="231" y="20"/>
                  </a:lnTo>
                  <a:lnTo>
                    <a:pt x="277" y="0"/>
                  </a:lnTo>
                  <a:lnTo>
                    <a:pt x="320" y="102"/>
                  </a:lnTo>
                  <a:lnTo>
                    <a:pt x="218" y="145"/>
                  </a:lnTo>
                  <a:lnTo>
                    <a:pt x="198" y="98"/>
                  </a:lnTo>
                  <a:lnTo>
                    <a:pt x="213" y="92"/>
                  </a:lnTo>
                  <a:cubicBezTo>
                    <a:pt x="170" y="90"/>
                    <a:pt x="128" y="108"/>
                    <a:pt x="99" y="142"/>
                  </a:cubicBezTo>
                  <a:cubicBezTo>
                    <a:pt x="60" y="189"/>
                    <a:pt x="55" y="255"/>
                    <a:pt x="87" y="307"/>
                  </a:cubicBezTo>
                  <a:lnTo>
                    <a:pt x="91" y="313"/>
                  </a:lnTo>
                  <a:lnTo>
                    <a:pt x="48" y="34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8" name="Freeform 472">
              <a:extLst>
                <a:ext uri="{FF2B5EF4-FFF2-40B4-BE49-F238E27FC236}">
                  <a16:creationId xmlns:a16="http://schemas.microsoft.com/office/drawing/2014/main" id="{B59B4B0F-9F4B-F247-E03A-CE85C5693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151" y="4056063"/>
              <a:ext cx="279400" cy="315913"/>
            </a:xfrm>
            <a:custGeom>
              <a:avLst/>
              <a:gdLst>
                <a:gd name="T0" fmla="*/ 20 w 307"/>
                <a:gd name="T1" fmla="*/ 256 h 346"/>
                <a:gd name="T2" fmla="*/ 62 w 307"/>
                <a:gd name="T3" fmla="*/ 326 h 346"/>
                <a:gd name="T4" fmla="*/ 80 w 307"/>
                <a:gd name="T5" fmla="*/ 315 h 346"/>
                <a:gd name="T6" fmla="*/ 59 w 307"/>
                <a:gd name="T7" fmla="*/ 280 h 346"/>
                <a:gd name="T8" fmla="*/ 74 w 307"/>
                <a:gd name="T9" fmla="*/ 282 h 346"/>
                <a:gd name="T10" fmla="*/ 235 w 307"/>
                <a:gd name="T11" fmla="*/ 222 h 346"/>
                <a:gd name="T12" fmla="*/ 254 w 307"/>
                <a:gd name="T13" fmla="*/ 20 h 346"/>
                <a:gd name="T14" fmla="*/ 236 w 307"/>
                <a:gd name="T15" fmla="*/ 32 h 346"/>
                <a:gd name="T16" fmla="*/ 219 w 307"/>
                <a:gd name="T17" fmla="*/ 208 h 346"/>
                <a:gd name="T18" fmla="*/ 79 w 307"/>
                <a:gd name="T19" fmla="*/ 261 h 346"/>
                <a:gd name="T20" fmla="*/ 58 w 307"/>
                <a:gd name="T21" fmla="*/ 258 h 346"/>
                <a:gd name="T22" fmla="*/ 101 w 307"/>
                <a:gd name="T23" fmla="*/ 233 h 346"/>
                <a:gd name="T24" fmla="*/ 90 w 307"/>
                <a:gd name="T25" fmla="*/ 215 h 346"/>
                <a:gd name="T26" fmla="*/ 20 w 307"/>
                <a:gd name="T27" fmla="*/ 256 h 346"/>
                <a:gd name="T28" fmla="*/ 57 w 307"/>
                <a:gd name="T29" fmla="*/ 346 h 346"/>
                <a:gd name="T30" fmla="*/ 0 w 307"/>
                <a:gd name="T31" fmla="*/ 251 h 346"/>
                <a:gd name="T32" fmla="*/ 95 w 307"/>
                <a:gd name="T33" fmla="*/ 195 h 346"/>
                <a:gd name="T34" fmla="*/ 121 w 307"/>
                <a:gd name="T35" fmla="*/ 238 h 346"/>
                <a:gd name="T36" fmla="*/ 103 w 307"/>
                <a:gd name="T37" fmla="*/ 248 h 346"/>
                <a:gd name="T38" fmla="*/ 208 w 307"/>
                <a:gd name="T39" fmla="*/ 198 h 346"/>
                <a:gd name="T40" fmla="*/ 220 w 307"/>
                <a:gd name="T41" fmla="*/ 33 h 346"/>
                <a:gd name="T42" fmla="*/ 216 w 307"/>
                <a:gd name="T43" fmla="*/ 27 h 346"/>
                <a:gd name="T44" fmla="*/ 259 w 307"/>
                <a:gd name="T45" fmla="*/ 0 h 346"/>
                <a:gd name="T46" fmla="*/ 263 w 307"/>
                <a:gd name="T47" fmla="*/ 6 h 346"/>
                <a:gd name="T48" fmla="*/ 247 w 307"/>
                <a:gd name="T49" fmla="*/ 231 h 346"/>
                <a:gd name="T50" fmla="*/ 87 w 307"/>
                <a:gd name="T51" fmla="*/ 298 h 346"/>
                <a:gd name="T52" fmla="*/ 100 w 307"/>
                <a:gd name="T53" fmla="*/ 320 h 346"/>
                <a:gd name="T54" fmla="*/ 57 w 307"/>
                <a:gd name="T5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6">
                  <a:moveTo>
                    <a:pt x="20" y="256"/>
                  </a:moveTo>
                  <a:lnTo>
                    <a:pt x="62" y="326"/>
                  </a:lnTo>
                  <a:lnTo>
                    <a:pt x="80" y="315"/>
                  </a:lnTo>
                  <a:lnTo>
                    <a:pt x="59" y="280"/>
                  </a:lnTo>
                  <a:lnTo>
                    <a:pt x="74" y="282"/>
                  </a:lnTo>
                  <a:cubicBezTo>
                    <a:pt x="136" y="292"/>
                    <a:pt x="196" y="268"/>
                    <a:pt x="235" y="222"/>
                  </a:cubicBezTo>
                  <a:cubicBezTo>
                    <a:pt x="284" y="165"/>
                    <a:pt x="291" y="85"/>
                    <a:pt x="254" y="20"/>
                  </a:cubicBezTo>
                  <a:lnTo>
                    <a:pt x="236" y="32"/>
                  </a:lnTo>
                  <a:cubicBezTo>
                    <a:pt x="268" y="88"/>
                    <a:pt x="261" y="158"/>
                    <a:pt x="219" y="208"/>
                  </a:cubicBezTo>
                  <a:cubicBezTo>
                    <a:pt x="184" y="249"/>
                    <a:pt x="132" y="269"/>
                    <a:pt x="79" y="261"/>
                  </a:cubicBezTo>
                  <a:lnTo>
                    <a:pt x="58" y="258"/>
                  </a:lnTo>
                  <a:lnTo>
                    <a:pt x="101" y="233"/>
                  </a:lnTo>
                  <a:lnTo>
                    <a:pt x="90" y="215"/>
                  </a:lnTo>
                  <a:lnTo>
                    <a:pt x="20" y="256"/>
                  </a:lnTo>
                  <a:close/>
                  <a:moveTo>
                    <a:pt x="57" y="346"/>
                  </a:moveTo>
                  <a:lnTo>
                    <a:pt x="0" y="251"/>
                  </a:lnTo>
                  <a:lnTo>
                    <a:pt x="95" y="195"/>
                  </a:lnTo>
                  <a:lnTo>
                    <a:pt x="121" y="238"/>
                  </a:lnTo>
                  <a:lnTo>
                    <a:pt x="103" y="248"/>
                  </a:lnTo>
                  <a:cubicBezTo>
                    <a:pt x="144" y="248"/>
                    <a:pt x="181" y="230"/>
                    <a:pt x="208" y="198"/>
                  </a:cubicBezTo>
                  <a:cubicBezTo>
                    <a:pt x="248" y="152"/>
                    <a:pt x="252" y="85"/>
                    <a:pt x="220" y="33"/>
                  </a:cubicBezTo>
                  <a:lnTo>
                    <a:pt x="216" y="27"/>
                  </a:lnTo>
                  <a:lnTo>
                    <a:pt x="259" y="0"/>
                  </a:lnTo>
                  <a:lnTo>
                    <a:pt x="263" y="6"/>
                  </a:lnTo>
                  <a:cubicBezTo>
                    <a:pt x="307" y="77"/>
                    <a:pt x="300" y="167"/>
                    <a:pt x="247" y="231"/>
                  </a:cubicBezTo>
                  <a:cubicBezTo>
                    <a:pt x="207" y="278"/>
                    <a:pt x="149" y="303"/>
                    <a:pt x="87" y="298"/>
                  </a:cubicBezTo>
                  <a:lnTo>
                    <a:pt x="100" y="320"/>
                  </a:lnTo>
                  <a:lnTo>
                    <a:pt x="57" y="34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526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971600" y="980728"/>
            <a:ext cx="5400600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sequência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Elementos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Básicos</a:t>
            </a:r>
            <a:endParaRPr lang="en-US" sz="20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Notação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Tipos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mensagens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Tempo das </a:t>
            </a:r>
            <a:r>
              <a:rPr lang="en-US" sz="2000" dirty="0" err="1">
                <a:latin typeface="Gotham HTF Light"/>
                <a:cs typeface="Gotham HTF Light"/>
              </a:rPr>
              <a:t>mesagens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Compostos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Criação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destruição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Tempos de </a:t>
            </a:r>
            <a:r>
              <a:rPr lang="en-US" sz="2000" dirty="0" err="1">
                <a:latin typeface="Gotham HTF Light"/>
                <a:cs typeface="Gotham HTF Light"/>
              </a:rPr>
              <a:t>atividades</a:t>
            </a:r>
            <a:r>
              <a:rPr lang="en-US" sz="2000" dirty="0">
                <a:latin typeface="Gotham HTF Light"/>
                <a:cs typeface="Gotham HTF Light"/>
              </a:rPr>
              <a:t> dos </a:t>
            </a: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Retornos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mesagens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Exemplos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Exercícios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4488" y="134116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8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>
            <a:extLst>
              <a:ext uri="{FF2B5EF4-FFF2-40B4-BE49-F238E27FC236}">
                <a16:creationId xmlns:a16="http://schemas.microsoft.com/office/drawing/2014/main" id="{78768175-5C81-7816-3766-D1295F31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8" t="44353" r="63477" b="26292"/>
          <a:stretch>
            <a:fillRect/>
          </a:stretch>
        </p:blipFill>
        <p:spPr bwMode="auto">
          <a:xfrm>
            <a:off x="1532160" y="1371240"/>
            <a:ext cx="6079680" cy="411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F6A1BF3C-F49B-6DBD-192C-39FC8313F99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078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F86F8E68-7D99-E6D4-22E5-47E008C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41512" r="61774" b="30838"/>
          <a:stretch>
            <a:fillRect/>
          </a:stretch>
        </p:blipFill>
        <p:spPr bwMode="auto">
          <a:xfrm>
            <a:off x="35496" y="2777861"/>
            <a:ext cx="5617440" cy="33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45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F86F8E68-7D99-E6D4-22E5-47E008C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41512" r="61774" b="30838"/>
          <a:stretch>
            <a:fillRect/>
          </a:stretch>
        </p:blipFill>
        <p:spPr bwMode="auto">
          <a:xfrm>
            <a:off x="35496" y="2777861"/>
            <a:ext cx="5617440" cy="33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5654A7C-2D7C-075A-3FC1-F7A06FF5D5E3}"/>
              </a:ext>
            </a:extLst>
          </p:cNvPr>
          <p:cNvGrpSpPr/>
          <p:nvPr/>
        </p:nvGrpSpPr>
        <p:grpSpPr>
          <a:xfrm>
            <a:off x="4788024" y="4249208"/>
            <a:ext cx="4177665" cy="1218583"/>
            <a:chOff x="4938157" y="4249208"/>
            <a:chExt cx="4177665" cy="1218583"/>
          </a:xfrm>
        </p:grpSpPr>
        <p:sp>
          <p:nvSpPr>
            <p:cNvPr id="21" name="Retângulo 2">
              <a:extLst>
                <a:ext uri="{FF2B5EF4-FFF2-40B4-BE49-F238E27FC236}">
                  <a16:creationId xmlns:a16="http://schemas.microsoft.com/office/drawing/2014/main" id="{AEB44925-E9F9-22C6-3721-F76ABDE5C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773" y="5022861"/>
              <a:ext cx="2938134" cy="44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177" dirty="0"/>
                <a:t>.</a:t>
              </a: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ACD18B31-F93B-14D8-0FBF-694E6597F4BF}"/>
                </a:ext>
              </a:extLst>
            </p:cNvPr>
            <p:cNvSpPr/>
            <p:nvPr/>
          </p:nvSpPr>
          <p:spPr>
            <a:xfrm>
              <a:off x="5935403" y="4249208"/>
              <a:ext cx="3180419" cy="12039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Mensagem consumindo tempo em atraso. </a:t>
              </a:r>
            </a:p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As duas notações são possíveis</a:t>
              </a:r>
              <a:endParaRPr lang="pt-BR" sz="20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27B16220-8C45-958D-FD46-EBC69C52BC58}"/>
                </a:ext>
              </a:extLst>
            </p:cNvPr>
            <p:cNvSpPr/>
            <p:nvPr/>
          </p:nvSpPr>
          <p:spPr>
            <a:xfrm>
              <a:off x="5722568" y="4249208"/>
              <a:ext cx="212834" cy="120391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1BB055A6-1E3C-B17C-53AD-9BA8C45E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8157" y="4539437"/>
              <a:ext cx="623455" cy="6234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5" name="Straight Connector 9">
              <a:extLst>
                <a:ext uri="{FF2B5EF4-FFF2-40B4-BE49-F238E27FC236}">
                  <a16:creationId xmlns:a16="http://schemas.microsoft.com/office/drawing/2014/main" id="{F0BAC13E-A04E-34B5-8D0B-7332349412FC}"/>
                </a:ext>
              </a:extLst>
            </p:cNvPr>
            <p:cNvCxnSpPr>
              <a:stCxn id="24" idx="6"/>
              <a:endCxn id="23" idx="1"/>
            </p:cNvCxnSpPr>
            <p:nvPr/>
          </p:nvCxnSpPr>
          <p:spPr>
            <a:xfrm flipV="1">
              <a:off x="5561612" y="4851164"/>
              <a:ext cx="160956" cy="1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512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16A0261-B841-65C3-9537-43A9ED0FB3E7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D9EA54-A917-38CB-1E82-33EFF9850513}"/>
              </a:ext>
            </a:extLst>
          </p:cNvPr>
          <p:cNvGrpSpPr/>
          <p:nvPr/>
        </p:nvGrpSpPr>
        <p:grpSpPr>
          <a:xfrm>
            <a:off x="251520" y="980728"/>
            <a:ext cx="8496944" cy="1203912"/>
            <a:chOff x="351805" y="980728"/>
            <a:chExt cx="8496944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CCEB4EE-7D21-E1F2-595D-9C588862E365}"/>
                </a:ext>
              </a:extLst>
            </p:cNvPr>
            <p:cNvSpPr/>
            <p:nvPr/>
          </p:nvSpPr>
          <p:spPr>
            <a:xfrm>
              <a:off x="1349051" y="980728"/>
              <a:ext cx="7499698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Mensagem Reflexiva ou </a:t>
              </a:r>
              <a:r>
                <a:rPr lang="pt-BR" sz="2000" dirty="0" err="1">
                  <a:solidFill>
                    <a:schemeClr val="tx1"/>
                  </a:solidFill>
                  <a:latin typeface="Gotham HTF"/>
                </a:rPr>
                <a:t>Autodelegação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: É quando o objeto envia uma mensagem para ele mesmo. 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9F254A5-328D-5CBC-41B7-168C3A5BEE4A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EB245D25-EAB6-0760-44DF-96A8C1956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2787DAFF-5D78-CC26-B728-F60AEFF27517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2">
            <a:extLst>
              <a:ext uri="{FF2B5EF4-FFF2-40B4-BE49-F238E27FC236}">
                <a16:creationId xmlns:a16="http://schemas.microsoft.com/office/drawing/2014/main" id="{5EF7C86D-5760-288C-4749-F1E069230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7" t="42836" r="20564" b="31973"/>
          <a:stretch>
            <a:fillRect/>
          </a:stretch>
        </p:blipFill>
        <p:spPr bwMode="auto">
          <a:xfrm>
            <a:off x="2057040" y="2654520"/>
            <a:ext cx="5029920" cy="293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16A0261-B841-65C3-9537-43A9ED0FB3E7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D9EA54-A917-38CB-1E82-33EFF9850513}"/>
              </a:ext>
            </a:extLst>
          </p:cNvPr>
          <p:cNvGrpSpPr/>
          <p:nvPr/>
        </p:nvGrpSpPr>
        <p:grpSpPr>
          <a:xfrm>
            <a:off x="251520" y="980728"/>
            <a:ext cx="8496944" cy="1203912"/>
            <a:chOff x="351805" y="980728"/>
            <a:chExt cx="8496944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CCEB4EE-7D21-E1F2-595D-9C588862E365}"/>
                </a:ext>
              </a:extLst>
            </p:cNvPr>
            <p:cNvSpPr/>
            <p:nvPr/>
          </p:nvSpPr>
          <p:spPr>
            <a:xfrm>
              <a:off x="1349051" y="980728"/>
              <a:ext cx="7499698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Mensagem Reflexiva ou </a:t>
              </a:r>
              <a:r>
                <a:rPr lang="pt-BR" sz="2000" dirty="0" err="1">
                  <a:solidFill>
                    <a:schemeClr val="tx1"/>
                  </a:solidFill>
                  <a:latin typeface="Gotham HTF"/>
                </a:rPr>
                <a:t>Autodelegação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: É quando o objeto envia uma mensagem para ele mesmo. 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9F254A5-328D-5CBC-41B7-168C3A5BEE4A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EB245D25-EAB6-0760-44DF-96A8C1956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2787DAFF-5D78-CC26-B728-F60AEFF27517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3850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>
            <a:extLst>
              <a:ext uri="{FF2B5EF4-FFF2-40B4-BE49-F238E27FC236}">
                <a16:creationId xmlns:a16="http://schemas.microsoft.com/office/drawing/2014/main" id="{531323DB-F60D-2547-8ADB-DD5456F1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t="38480" r="57832" b="30760"/>
          <a:stretch>
            <a:fillRect/>
          </a:stretch>
        </p:blipFill>
        <p:spPr bwMode="auto">
          <a:xfrm>
            <a:off x="990000" y="1621800"/>
            <a:ext cx="7164000" cy="36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5D822D3-E4C7-BED9-9CD9-B7325997635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Objetos Compostos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2">
            <a:extLst>
              <a:ext uri="{FF2B5EF4-FFF2-40B4-BE49-F238E27FC236}">
                <a16:creationId xmlns:a16="http://schemas.microsoft.com/office/drawing/2014/main" id="{38E2FFA1-CD3D-5E75-7321-43AD23E0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2" t="37534" r="22523" b="35951"/>
          <a:stretch>
            <a:fillRect/>
          </a:stretch>
        </p:blipFill>
        <p:spPr bwMode="auto">
          <a:xfrm>
            <a:off x="1370881" y="1991881"/>
            <a:ext cx="5487840" cy="333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F86E9D9-2C95-40DE-1CA2-F7F9EAC794C8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Criação e destruição de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87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latin typeface="Gotham HTF"/>
                </a:rPr>
                <a:t>T</a:t>
              </a: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525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latin typeface="Gotham HTF"/>
                </a:rPr>
                <a:t>T</a:t>
              </a: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C85482F6-12F3-9103-81A3-261A15C874ED}"/>
              </a:ext>
            </a:extLst>
          </p:cNvPr>
          <p:cNvGrpSpPr/>
          <p:nvPr/>
        </p:nvGrpSpPr>
        <p:grpSpPr>
          <a:xfrm>
            <a:off x="3003288" y="1922324"/>
            <a:ext cx="1962592" cy="3013351"/>
            <a:chOff x="1120102" y="1442744"/>
            <a:chExt cx="2616789" cy="4017801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DD52F3DB-CC75-E5BC-C925-A3B020C59A05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A representação é dada por um retângulo cuja as bordas representam o período de atividade</a:t>
              </a:r>
            </a:p>
          </p:txBody>
        </p:sp>
        <p:sp>
          <p:nvSpPr>
            <p:cNvPr id="10" name="Clipboard2">
              <a:extLst>
                <a:ext uri="{FF2B5EF4-FFF2-40B4-BE49-F238E27FC236}">
                  <a16:creationId xmlns:a16="http://schemas.microsoft.com/office/drawing/2014/main" id="{3C54C256-ABC7-8A8C-53B7-CD3728F25C50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954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latin typeface="Gotham HTF"/>
                </a:rPr>
                <a:t>T</a:t>
              </a: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C85482F6-12F3-9103-81A3-261A15C874ED}"/>
              </a:ext>
            </a:extLst>
          </p:cNvPr>
          <p:cNvGrpSpPr/>
          <p:nvPr/>
        </p:nvGrpSpPr>
        <p:grpSpPr>
          <a:xfrm>
            <a:off x="3003288" y="1922324"/>
            <a:ext cx="1962592" cy="3013351"/>
            <a:chOff x="1120102" y="1442744"/>
            <a:chExt cx="2616789" cy="4017801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DD52F3DB-CC75-E5BC-C925-A3B020C59A05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A representação é dada por um retângulo cuja as bordas representam o período de atividade</a:t>
              </a:r>
            </a:p>
          </p:txBody>
        </p:sp>
        <p:sp>
          <p:nvSpPr>
            <p:cNvPr id="10" name="Clipboard2">
              <a:extLst>
                <a:ext uri="{FF2B5EF4-FFF2-40B4-BE49-F238E27FC236}">
                  <a16:creationId xmlns:a16="http://schemas.microsoft.com/office/drawing/2014/main" id="{3C54C256-ABC7-8A8C-53B7-CD3728F25C50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4F80AE4-DA2E-F5A0-4237-1E0D9ED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9" t="42268" r="28976" b="23830"/>
          <a:stretch>
            <a:fillRect/>
          </a:stretch>
        </p:blipFill>
        <p:spPr bwMode="auto">
          <a:xfrm>
            <a:off x="5412148" y="1435457"/>
            <a:ext cx="3723840" cy="421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41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2">
            <a:extLst>
              <a:ext uri="{FF2B5EF4-FFF2-40B4-BE49-F238E27FC236}">
                <a16:creationId xmlns:a16="http://schemas.microsoft.com/office/drawing/2014/main" id="{30AD66C5-D51D-B895-3EB8-6F8A6E20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39806" r="65181" b="28564"/>
          <a:stretch>
            <a:fillRect/>
          </a:stretch>
        </p:blipFill>
        <p:spPr bwMode="auto">
          <a:xfrm>
            <a:off x="1959120" y="1399320"/>
            <a:ext cx="5225760" cy="405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46E701C-9F23-82BF-24DE-B8801EFEDF73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8292CD-C848-5D61-87B1-E4C6EA76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9" y="980728"/>
            <a:ext cx="4280220" cy="3164556"/>
          </a:xfrm>
          <a:prstGeom prst="rect">
            <a:avLst/>
          </a:prstGeom>
        </p:spPr>
      </p:pic>
      <p:grpSp>
        <p:nvGrpSpPr>
          <p:cNvPr id="9" name="Google Shape;1288;p41">
            <a:extLst>
              <a:ext uri="{FF2B5EF4-FFF2-40B4-BE49-F238E27FC236}">
                <a16:creationId xmlns:a16="http://schemas.microsoft.com/office/drawing/2014/main" id="{1DB46016-0448-8F1B-55E2-615F4F00A311}"/>
              </a:ext>
            </a:extLst>
          </p:cNvPr>
          <p:cNvGrpSpPr/>
          <p:nvPr/>
        </p:nvGrpSpPr>
        <p:grpSpPr>
          <a:xfrm>
            <a:off x="1468961" y="4293096"/>
            <a:ext cx="1238547" cy="1753424"/>
            <a:chOff x="2143125" y="1810163"/>
            <a:chExt cx="1333800" cy="1888275"/>
          </a:xfrm>
        </p:grpSpPr>
        <p:sp>
          <p:nvSpPr>
            <p:cNvPr id="10" name="Google Shape;1289;p41">
              <a:extLst>
                <a:ext uri="{FF2B5EF4-FFF2-40B4-BE49-F238E27FC236}">
                  <a16:creationId xmlns:a16="http://schemas.microsoft.com/office/drawing/2014/main" id="{FA45E8AF-CFCB-E911-9220-536AEAAC1AD3}"/>
                </a:ext>
              </a:extLst>
            </p:cNvPr>
            <p:cNvSpPr/>
            <p:nvPr/>
          </p:nvSpPr>
          <p:spPr>
            <a:xfrm>
              <a:off x="2197575" y="2750238"/>
              <a:ext cx="1113275" cy="948200"/>
            </a:xfrm>
            <a:custGeom>
              <a:avLst/>
              <a:gdLst/>
              <a:ahLst/>
              <a:cxnLst/>
              <a:rect l="l" t="t" r="r" b="b"/>
              <a:pathLst>
                <a:path w="44531" h="37928" extrusionOk="0">
                  <a:moveTo>
                    <a:pt x="22248" y="1"/>
                  </a:moveTo>
                  <a:cubicBezTo>
                    <a:pt x="16554" y="1"/>
                    <a:pt x="10859" y="1254"/>
                    <a:pt x="6514" y="3760"/>
                  </a:cubicBezTo>
                  <a:cubicBezTo>
                    <a:pt x="2454" y="6106"/>
                    <a:pt x="287" y="9142"/>
                    <a:pt x="25" y="12213"/>
                  </a:cubicBezTo>
                  <a:lnTo>
                    <a:pt x="1" y="12213"/>
                  </a:lnTo>
                  <a:lnTo>
                    <a:pt x="1" y="25072"/>
                  </a:lnTo>
                  <a:cubicBezTo>
                    <a:pt x="1" y="28370"/>
                    <a:pt x="2168" y="31656"/>
                    <a:pt x="6514" y="34168"/>
                  </a:cubicBezTo>
                  <a:cubicBezTo>
                    <a:pt x="10859" y="36675"/>
                    <a:pt x="16554" y="37928"/>
                    <a:pt x="22248" y="37928"/>
                  </a:cubicBezTo>
                  <a:cubicBezTo>
                    <a:pt x="27942" y="37928"/>
                    <a:pt x="33636" y="36675"/>
                    <a:pt x="37982" y="34168"/>
                  </a:cubicBezTo>
                  <a:cubicBezTo>
                    <a:pt x="42328" y="31656"/>
                    <a:pt x="44506" y="28370"/>
                    <a:pt x="44506" y="25072"/>
                  </a:cubicBezTo>
                  <a:lnTo>
                    <a:pt x="44530" y="25072"/>
                  </a:lnTo>
                  <a:lnTo>
                    <a:pt x="44530" y="12213"/>
                  </a:lnTo>
                  <a:lnTo>
                    <a:pt x="44483" y="12213"/>
                  </a:lnTo>
                  <a:cubicBezTo>
                    <a:pt x="44221" y="9142"/>
                    <a:pt x="42054" y="6106"/>
                    <a:pt x="37982" y="3760"/>
                  </a:cubicBezTo>
                  <a:cubicBezTo>
                    <a:pt x="33636" y="1254"/>
                    <a:pt x="27942" y="1"/>
                    <a:pt x="222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Google Shape;1290;p41">
              <a:extLst>
                <a:ext uri="{FF2B5EF4-FFF2-40B4-BE49-F238E27FC236}">
                  <a16:creationId xmlns:a16="http://schemas.microsoft.com/office/drawing/2014/main" id="{0B537DF6-92AC-BC32-B94C-0FEE9425E713}"/>
                </a:ext>
              </a:extLst>
            </p:cNvPr>
            <p:cNvSpPr/>
            <p:nvPr/>
          </p:nvSpPr>
          <p:spPr>
            <a:xfrm>
              <a:off x="2197275" y="3205888"/>
              <a:ext cx="1113575" cy="492550"/>
            </a:xfrm>
            <a:custGeom>
              <a:avLst/>
              <a:gdLst/>
              <a:ahLst/>
              <a:cxnLst/>
              <a:rect l="l" t="t" r="r" b="b"/>
              <a:pathLst>
                <a:path w="44543" h="19702" extrusionOk="0">
                  <a:moveTo>
                    <a:pt x="1" y="0"/>
                  </a:moveTo>
                  <a:lnTo>
                    <a:pt x="1" y="6846"/>
                  </a:lnTo>
                  <a:cubicBezTo>
                    <a:pt x="1" y="10144"/>
                    <a:pt x="2180" y="13430"/>
                    <a:pt x="6526" y="15942"/>
                  </a:cubicBezTo>
                  <a:cubicBezTo>
                    <a:pt x="10871" y="18449"/>
                    <a:pt x="16566" y="19702"/>
                    <a:pt x="22260" y="19702"/>
                  </a:cubicBezTo>
                  <a:cubicBezTo>
                    <a:pt x="27954" y="19702"/>
                    <a:pt x="33648" y="18449"/>
                    <a:pt x="37994" y="15942"/>
                  </a:cubicBezTo>
                  <a:cubicBezTo>
                    <a:pt x="42340" y="13430"/>
                    <a:pt x="44518" y="10144"/>
                    <a:pt x="44518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18" y="0"/>
                  </a:lnTo>
                  <a:cubicBezTo>
                    <a:pt x="44518" y="3286"/>
                    <a:pt x="42340" y="6584"/>
                    <a:pt x="37994" y="9084"/>
                  </a:cubicBezTo>
                  <a:cubicBezTo>
                    <a:pt x="33648" y="11597"/>
                    <a:pt x="27954" y="12853"/>
                    <a:pt x="22260" y="12853"/>
                  </a:cubicBezTo>
                  <a:cubicBezTo>
                    <a:pt x="16566" y="12853"/>
                    <a:pt x="10871" y="11597"/>
                    <a:pt x="6526" y="9084"/>
                  </a:cubicBezTo>
                  <a:cubicBezTo>
                    <a:pt x="2180" y="6584"/>
                    <a:pt x="1" y="3286"/>
                    <a:pt x="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Google Shape;1291;p41">
              <a:extLst>
                <a:ext uri="{FF2B5EF4-FFF2-40B4-BE49-F238E27FC236}">
                  <a16:creationId xmlns:a16="http://schemas.microsoft.com/office/drawing/2014/main" id="{9C5FA386-2198-28B3-47B2-5E917A648927}"/>
                </a:ext>
              </a:extLst>
            </p:cNvPr>
            <p:cNvSpPr/>
            <p:nvPr/>
          </p:nvSpPr>
          <p:spPr>
            <a:xfrm>
              <a:off x="2143125" y="2750238"/>
              <a:ext cx="1221300" cy="642450"/>
            </a:xfrm>
            <a:custGeom>
              <a:avLst/>
              <a:gdLst/>
              <a:ahLst/>
              <a:cxnLst/>
              <a:rect l="l" t="t" r="r" b="b"/>
              <a:pathLst>
                <a:path w="48852" h="25698" extrusionOk="0">
                  <a:moveTo>
                    <a:pt x="24426" y="1"/>
                  </a:moveTo>
                  <a:cubicBezTo>
                    <a:pt x="18732" y="1"/>
                    <a:pt x="13037" y="1254"/>
                    <a:pt x="8692" y="3760"/>
                  </a:cubicBezTo>
                  <a:cubicBezTo>
                    <a:pt x="0" y="8784"/>
                    <a:pt x="0" y="16916"/>
                    <a:pt x="8692" y="21929"/>
                  </a:cubicBezTo>
                  <a:cubicBezTo>
                    <a:pt x="13037" y="24441"/>
                    <a:pt x="18732" y="25697"/>
                    <a:pt x="24426" y="25697"/>
                  </a:cubicBezTo>
                  <a:cubicBezTo>
                    <a:pt x="30120" y="25697"/>
                    <a:pt x="35814" y="24441"/>
                    <a:pt x="40160" y="21929"/>
                  </a:cubicBezTo>
                  <a:cubicBezTo>
                    <a:pt x="48851" y="16916"/>
                    <a:pt x="48851" y="8784"/>
                    <a:pt x="40160" y="3760"/>
                  </a:cubicBezTo>
                  <a:cubicBezTo>
                    <a:pt x="35814" y="1254"/>
                    <a:pt x="30120" y="1"/>
                    <a:pt x="24426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Google Shape;1292;p41">
              <a:extLst>
                <a:ext uri="{FF2B5EF4-FFF2-40B4-BE49-F238E27FC236}">
                  <a16:creationId xmlns:a16="http://schemas.microsoft.com/office/drawing/2014/main" id="{7F89EB64-5814-FBCC-1261-695554DD5755}"/>
                </a:ext>
              </a:extLst>
            </p:cNvPr>
            <p:cNvSpPr/>
            <p:nvPr/>
          </p:nvSpPr>
          <p:spPr>
            <a:xfrm>
              <a:off x="2284800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77" y="0"/>
                  </a:moveTo>
                  <a:cubicBezTo>
                    <a:pt x="14398" y="0"/>
                    <a:pt x="10019" y="965"/>
                    <a:pt x="6680" y="2893"/>
                  </a:cubicBezTo>
                  <a:cubicBezTo>
                    <a:pt x="0" y="6751"/>
                    <a:pt x="0" y="13002"/>
                    <a:pt x="6680" y="16859"/>
                  </a:cubicBezTo>
                  <a:cubicBezTo>
                    <a:pt x="10019" y="18788"/>
                    <a:pt x="14398" y="19753"/>
                    <a:pt x="18777" y="19753"/>
                  </a:cubicBezTo>
                  <a:cubicBezTo>
                    <a:pt x="23155" y="19753"/>
                    <a:pt x="27534" y="18788"/>
                    <a:pt x="30873" y="16859"/>
                  </a:cubicBezTo>
                  <a:cubicBezTo>
                    <a:pt x="37553" y="13002"/>
                    <a:pt x="37553" y="6751"/>
                    <a:pt x="30873" y="2893"/>
                  </a:cubicBezTo>
                  <a:cubicBezTo>
                    <a:pt x="27534" y="965"/>
                    <a:pt x="23155" y="0"/>
                    <a:pt x="18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1294;p41">
              <a:extLst>
                <a:ext uri="{FF2B5EF4-FFF2-40B4-BE49-F238E27FC236}">
                  <a16:creationId xmlns:a16="http://schemas.microsoft.com/office/drawing/2014/main" id="{835D3DC8-49AE-E010-776B-103F083B4E74}"/>
                </a:ext>
              </a:extLst>
            </p:cNvPr>
            <p:cNvSpPr/>
            <p:nvPr/>
          </p:nvSpPr>
          <p:spPr>
            <a:xfrm>
              <a:off x="2319025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08" y="0"/>
                  </a:moveTo>
                  <a:cubicBezTo>
                    <a:pt x="13029" y="0"/>
                    <a:pt x="8650" y="965"/>
                    <a:pt x="5311" y="2893"/>
                  </a:cubicBezTo>
                  <a:cubicBezTo>
                    <a:pt x="1656" y="5001"/>
                    <a:pt x="1" y="7834"/>
                    <a:pt x="346" y="10597"/>
                  </a:cubicBezTo>
                  <a:cubicBezTo>
                    <a:pt x="644" y="8323"/>
                    <a:pt x="2287" y="6084"/>
                    <a:pt x="5311" y="4346"/>
                  </a:cubicBezTo>
                  <a:cubicBezTo>
                    <a:pt x="8650" y="2417"/>
                    <a:pt x="13029" y="1453"/>
                    <a:pt x="17408" y="1453"/>
                  </a:cubicBezTo>
                  <a:cubicBezTo>
                    <a:pt x="21786" y="1453"/>
                    <a:pt x="26165" y="2417"/>
                    <a:pt x="29504" y="4346"/>
                  </a:cubicBezTo>
                  <a:cubicBezTo>
                    <a:pt x="32517" y="6084"/>
                    <a:pt x="34172" y="8323"/>
                    <a:pt x="34457" y="10597"/>
                  </a:cubicBezTo>
                  <a:cubicBezTo>
                    <a:pt x="34814" y="7834"/>
                    <a:pt x="33160" y="5001"/>
                    <a:pt x="29504" y="2893"/>
                  </a:cubicBezTo>
                  <a:cubicBezTo>
                    <a:pt x="26165" y="965"/>
                    <a:pt x="21786" y="0"/>
                    <a:pt x="1740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oogle Shape;1295;p41">
              <a:extLst>
                <a:ext uri="{FF2B5EF4-FFF2-40B4-BE49-F238E27FC236}">
                  <a16:creationId xmlns:a16="http://schemas.microsoft.com/office/drawing/2014/main" id="{91BFD64D-FE5B-F8D9-A4FA-65317B5AADC8}"/>
                </a:ext>
              </a:extLst>
            </p:cNvPr>
            <p:cNvGrpSpPr/>
            <p:nvPr/>
          </p:nvGrpSpPr>
          <p:grpSpPr>
            <a:xfrm>
              <a:off x="2257700" y="1810163"/>
              <a:ext cx="1219225" cy="796250"/>
              <a:chOff x="2257700" y="1810163"/>
              <a:chExt cx="1219225" cy="796250"/>
            </a:xfrm>
          </p:grpSpPr>
          <p:sp>
            <p:nvSpPr>
              <p:cNvPr id="16" name="Google Shape;1296;p41">
                <a:extLst>
                  <a:ext uri="{FF2B5EF4-FFF2-40B4-BE49-F238E27FC236}">
                    <a16:creationId xmlns:a16="http://schemas.microsoft.com/office/drawing/2014/main" id="{DC74AF8B-5D7C-52E0-91EC-C1534BF97D9E}"/>
                  </a:ext>
                </a:extLst>
              </p:cNvPr>
              <p:cNvSpPr/>
              <p:nvPr/>
            </p:nvSpPr>
            <p:spPr>
              <a:xfrm>
                <a:off x="2267225" y="1810163"/>
                <a:ext cx="12097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88" h="18956" extrusionOk="0">
                    <a:moveTo>
                      <a:pt x="1" y="1"/>
                    </a:moveTo>
                    <a:lnTo>
                      <a:pt x="1" y="18955"/>
                    </a:lnTo>
                    <a:lnTo>
                      <a:pt x="45399" y="18955"/>
                    </a:lnTo>
                    <a:cubicBezTo>
                      <a:pt x="47043" y="18955"/>
                      <a:pt x="48388" y="17610"/>
                      <a:pt x="48388" y="15967"/>
                    </a:cubicBezTo>
                    <a:lnTo>
                      <a:pt x="48388" y="2989"/>
                    </a:lnTo>
                    <a:cubicBezTo>
                      <a:pt x="48388" y="1346"/>
                      <a:pt x="47043" y="1"/>
                      <a:pt x="45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350" b="1" dirty="0" err="1">
                    <a:solidFill>
                      <a:prstClr val="white"/>
                    </a:solidFill>
                    <a:latin typeface="Calibri Light" panose="020F0302020204030204"/>
                  </a:rPr>
                  <a:t>Sincrono</a:t>
                </a:r>
                <a:endParaRPr lang="pt-BR" sz="1350" b="1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7" name="Google Shape;1297;p41">
                <a:extLst>
                  <a:ext uri="{FF2B5EF4-FFF2-40B4-BE49-F238E27FC236}">
                    <a16:creationId xmlns:a16="http://schemas.microsoft.com/office/drawing/2014/main" id="{563B1FB5-83E6-84E2-78A8-961AFEBDCEB4}"/>
                  </a:ext>
                </a:extLst>
              </p:cNvPr>
              <p:cNvSpPr/>
              <p:nvPr/>
            </p:nvSpPr>
            <p:spPr>
              <a:xfrm>
                <a:off x="2257700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2" y="1"/>
                    </a:moveTo>
                    <a:cubicBezTo>
                      <a:pt x="180" y="1"/>
                      <a:pt x="1" y="179"/>
                      <a:pt x="1" y="382"/>
                    </a:cubicBezTo>
                    <a:lnTo>
                      <a:pt x="1" y="31469"/>
                    </a:lnTo>
                    <a:cubicBezTo>
                      <a:pt x="1" y="31683"/>
                      <a:pt x="180" y="31850"/>
                      <a:pt x="382" y="31850"/>
                    </a:cubicBezTo>
                    <a:cubicBezTo>
                      <a:pt x="596" y="31850"/>
                      <a:pt x="763" y="31683"/>
                      <a:pt x="763" y="31469"/>
                    </a:cubicBezTo>
                    <a:lnTo>
                      <a:pt x="763" y="382"/>
                    </a:lnTo>
                    <a:cubicBezTo>
                      <a:pt x="763" y="179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6556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189B6A-F949-709D-F27E-527FB83E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12" y="980728"/>
            <a:ext cx="4392488" cy="31505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8292CD-C848-5D61-87B1-E4C6EA766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9" y="980728"/>
            <a:ext cx="4280220" cy="3164556"/>
          </a:xfrm>
          <a:prstGeom prst="rect">
            <a:avLst/>
          </a:prstGeom>
        </p:spPr>
      </p:pic>
      <p:grpSp>
        <p:nvGrpSpPr>
          <p:cNvPr id="9" name="Google Shape;1288;p41">
            <a:extLst>
              <a:ext uri="{FF2B5EF4-FFF2-40B4-BE49-F238E27FC236}">
                <a16:creationId xmlns:a16="http://schemas.microsoft.com/office/drawing/2014/main" id="{1DB46016-0448-8F1B-55E2-615F4F00A311}"/>
              </a:ext>
            </a:extLst>
          </p:cNvPr>
          <p:cNvGrpSpPr/>
          <p:nvPr/>
        </p:nvGrpSpPr>
        <p:grpSpPr>
          <a:xfrm>
            <a:off x="1468961" y="4293096"/>
            <a:ext cx="1238547" cy="1753424"/>
            <a:chOff x="2143125" y="1810163"/>
            <a:chExt cx="1333800" cy="1888275"/>
          </a:xfrm>
        </p:grpSpPr>
        <p:sp>
          <p:nvSpPr>
            <p:cNvPr id="10" name="Google Shape;1289;p41">
              <a:extLst>
                <a:ext uri="{FF2B5EF4-FFF2-40B4-BE49-F238E27FC236}">
                  <a16:creationId xmlns:a16="http://schemas.microsoft.com/office/drawing/2014/main" id="{FA45E8AF-CFCB-E911-9220-536AEAAC1AD3}"/>
                </a:ext>
              </a:extLst>
            </p:cNvPr>
            <p:cNvSpPr/>
            <p:nvPr/>
          </p:nvSpPr>
          <p:spPr>
            <a:xfrm>
              <a:off x="2197575" y="2750238"/>
              <a:ext cx="1113275" cy="948200"/>
            </a:xfrm>
            <a:custGeom>
              <a:avLst/>
              <a:gdLst/>
              <a:ahLst/>
              <a:cxnLst/>
              <a:rect l="l" t="t" r="r" b="b"/>
              <a:pathLst>
                <a:path w="44531" h="37928" extrusionOk="0">
                  <a:moveTo>
                    <a:pt x="22248" y="1"/>
                  </a:moveTo>
                  <a:cubicBezTo>
                    <a:pt x="16554" y="1"/>
                    <a:pt x="10859" y="1254"/>
                    <a:pt x="6514" y="3760"/>
                  </a:cubicBezTo>
                  <a:cubicBezTo>
                    <a:pt x="2454" y="6106"/>
                    <a:pt x="287" y="9142"/>
                    <a:pt x="25" y="12213"/>
                  </a:cubicBezTo>
                  <a:lnTo>
                    <a:pt x="1" y="12213"/>
                  </a:lnTo>
                  <a:lnTo>
                    <a:pt x="1" y="25072"/>
                  </a:lnTo>
                  <a:cubicBezTo>
                    <a:pt x="1" y="28370"/>
                    <a:pt x="2168" y="31656"/>
                    <a:pt x="6514" y="34168"/>
                  </a:cubicBezTo>
                  <a:cubicBezTo>
                    <a:pt x="10859" y="36675"/>
                    <a:pt x="16554" y="37928"/>
                    <a:pt x="22248" y="37928"/>
                  </a:cubicBezTo>
                  <a:cubicBezTo>
                    <a:pt x="27942" y="37928"/>
                    <a:pt x="33636" y="36675"/>
                    <a:pt x="37982" y="34168"/>
                  </a:cubicBezTo>
                  <a:cubicBezTo>
                    <a:pt x="42328" y="31656"/>
                    <a:pt x="44506" y="28370"/>
                    <a:pt x="44506" y="25072"/>
                  </a:cubicBezTo>
                  <a:lnTo>
                    <a:pt x="44530" y="25072"/>
                  </a:lnTo>
                  <a:lnTo>
                    <a:pt x="44530" y="12213"/>
                  </a:lnTo>
                  <a:lnTo>
                    <a:pt x="44483" y="12213"/>
                  </a:lnTo>
                  <a:cubicBezTo>
                    <a:pt x="44221" y="9142"/>
                    <a:pt x="42054" y="6106"/>
                    <a:pt x="37982" y="3760"/>
                  </a:cubicBezTo>
                  <a:cubicBezTo>
                    <a:pt x="33636" y="1254"/>
                    <a:pt x="27942" y="1"/>
                    <a:pt x="222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Google Shape;1290;p41">
              <a:extLst>
                <a:ext uri="{FF2B5EF4-FFF2-40B4-BE49-F238E27FC236}">
                  <a16:creationId xmlns:a16="http://schemas.microsoft.com/office/drawing/2014/main" id="{0B537DF6-92AC-BC32-B94C-0FEE9425E713}"/>
                </a:ext>
              </a:extLst>
            </p:cNvPr>
            <p:cNvSpPr/>
            <p:nvPr/>
          </p:nvSpPr>
          <p:spPr>
            <a:xfrm>
              <a:off x="2197275" y="3205888"/>
              <a:ext cx="1113575" cy="492550"/>
            </a:xfrm>
            <a:custGeom>
              <a:avLst/>
              <a:gdLst/>
              <a:ahLst/>
              <a:cxnLst/>
              <a:rect l="l" t="t" r="r" b="b"/>
              <a:pathLst>
                <a:path w="44543" h="19702" extrusionOk="0">
                  <a:moveTo>
                    <a:pt x="1" y="0"/>
                  </a:moveTo>
                  <a:lnTo>
                    <a:pt x="1" y="6846"/>
                  </a:lnTo>
                  <a:cubicBezTo>
                    <a:pt x="1" y="10144"/>
                    <a:pt x="2180" y="13430"/>
                    <a:pt x="6526" y="15942"/>
                  </a:cubicBezTo>
                  <a:cubicBezTo>
                    <a:pt x="10871" y="18449"/>
                    <a:pt x="16566" y="19702"/>
                    <a:pt x="22260" y="19702"/>
                  </a:cubicBezTo>
                  <a:cubicBezTo>
                    <a:pt x="27954" y="19702"/>
                    <a:pt x="33648" y="18449"/>
                    <a:pt x="37994" y="15942"/>
                  </a:cubicBezTo>
                  <a:cubicBezTo>
                    <a:pt x="42340" y="13430"/>
                    <a:pt x="44518" y="10144"/>
                    <a:pt x="44518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18" y="0"/>
                  </a:lnTo>
                  <a:cubicBezTo>
                    <a:pt x="44518" y="3286"/>
                    <a:pt x="42340" y="6584"/>
                    <a:pt x="37994" y="9084"/>
                  </a:cubicBezTo>
                  <a:cubicBezTo>
                    <a:pt x="33648" y="11597"/>
                    <a:pt x="27954" y="12853"/>
                    <a:pt x="22260" y="12853"/>
                  </a:cubicBezTo>
                  <a:cubicBezTo>
                    <a:pt x="16566" y="12853"/>
                    <a:pt x="10871" y="11597"/>
                    <a:pt x="6526" y="9084"/>
                  </a:cubicBezTo>
                  <a:cubicBezTo>
                    <a:pt x="2180" y="6584"/>
                    <a:pt x="1" y="3286"/>
                    <a:pt x="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Google Shape;1291;p41">
              <a:extLst>
                <a:ext uri="{FF2B5EF4-FFF2-40B4-BE49-F238E27FC236}">
                  <a16:creationId xmlns:a16="http://schemas.microsoft.com/office/drawing/2014/main" id="{9C5FA386-2198-28B3-47B2-5E917A648927}"/>
                </a:ext>
              </a:extLst>
            </p:cNvPr>
            <p:cNvSpPr/>
            <p:nvPr/>
          </p:nvSpPr>
          <p:spPr>
            <a:xfrm>
              <a:off x="2143125" y="2750238"/>
              <a:ext cx="1221300" cy="642450"/>
            </a:xfrm>
            <a:custGeom>
              <a:avLst/>
              <a:gdLst/>
              <a:ahLst/>
              <a:cxnLst/>
              <a:rect l="l" t="t" r="r" b="b"/>
              <a:pathLst>
                <a:path w="48852" h="25698" extrusionOk="0">
                  <a:moveTo>
                    <a:pt x="24426" y="1"/>
                  </a:moveTo>
                  <a:cubicBezTo>
                    <a:pt x="18732" y="1"/>
                    <a:pt x="13037" y="1254"/>
                    <a:pt x="8692" y="3760"/>
                  </a:cubicBezTo>
                  <a:cubicBezTo>
                    <a:pt x="0" y="8784"/>
                    <a:pt x="0" y="16916"/>
                    <a:pt x="8692" y="21929"/>
                  </a:cubicBezTo>
                  <a:cubicBezTo>
                    <a:pt x="13037" y="24441"/>
                    <a:pt x="18732" y="25697"/>
                    <a:pt x="24426" y="25697"/>
                  </a:cubicBezTo>
                  <a:cubicBezTo>
                    <a:pt x="30120" y="25697"/>
                    <a:pt x="35814" y="24441"/>
                    <a:pt x="40160" y="21929"/>
                  </a:cubicBezTo>
                  <a:cubicBezTo>
                    <a:pt x="48851" y="16916"/>
                    <a:pt x="48851" y="8784"/>
                    <a:pt x="40160" y="3760"/>
                  </a:cubicBezTo>
                  <a:cubicBezTo>
                    <a:pt x="35814" y="1254"/>
                    <a:pt x="30120" y="1"/>
                    <a:pt x="24426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Google Shape;1292;p41">
              <a:extLst>
                <a:ext uri="{FF2B5EF4-FFF2-40B4-BE49-F238E27FC236}">
                  <a16:creationId xmlns:a16="http://schemas.microsoft.com/office/drawing/2014/main" id="{7F89EB64-5814-FBCC-1261-695554DD5755}"/>
                </a:ext>
              </a:extLst>
            </p:cNvPr>
            <p:cNvSpPr/>
            <p:nvPr/>
          </p:nvSpPr>
          <p:spPr>
            <a:xfrm>
              <a:off x="2284800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77" y="0"/>
                  </a:moveTo>
                  <a:cubicBezTo>
                    <a:pt x="14398" y="0"/>
                    <a:pt x="10019" y="965"/>
                    <a:pt x="6680" y="2893"/>
                  </a:cubicBezTo>
                  <a:cubicBezTo>
                    <a:pt x="0" y="6751"/>
                    <a:pt x="0" y="13002"/>
                    <a:pt x="6680" y="16859"/>
                  </a:cubicBezTo>
                  <a:cubicBezTo>
                    <a:pt x="10019" y="18788"/>
                    <a:pt x="14398" y="19753"/>
                    <a:pt x="18777" y="19753"/>
                  </a:cubicBezTo>
                  <a:cubicBezTo>
                    <a:pt x="23155" y="19753"/>
                    <a:pt x="27534" y="18788"/>
                    <a:pt x="30873" y="16859"/>
                  </a:cubicBezTo>
                  <a:cubicBezTo>
                    <a:pt x="37553" y="13002"/>
                    <a:pt x="37553" y="6751"/>
                    <a:pt x="30873" y="2893"/>
                  </a:cubicBezTo>
                  <a:cubicBezTo>
                    <a:pt x="27534" y="965"/>
                    <a:pt x="23155" y="0"/>
                    <a:pt x="18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1294;p41">
              <a:extLst>
                <a:ext uri="{FF2B5EF4-FFF2-40B4-BE49-F238E27FC236}">
                  <a16:creationId xmlns:a16="http://schemas.microsoft.com/office/drawing/2014/main" id="{835D3DC8-49AE-E010-776B-103F083B4E74}"/>
                </a:ext>
              </a:extLst>
            </p:cNvPr>
            <p:cNvSpPr/>
            <p:nvPr/>
          </p:nvSpPr>
          <p:spPr>
            <a:xfrm>
              <a:off x="2319025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08" y="0"/>
                  </a:moveTo>
                  <a:cubicBezTo>
                    <a:pt x="13029" y="0"/>
                    <a:pt x="8650" y="965"/>
                    <a:pt x="5311" y="2893"/>
                  </a:cubicBezTo>
                  <a:cubicBezTo>
                    <a:pt x="1656" y="5001"/>
                    <a:pt x="1" y="7834"/>
                    <a:pt x="346" y="10597"/>
                  </a:cubicBezTo>
                  <a:cubicBezTo>
                    <a:pt x="644" y="8323"/>
                    <a:pt x="2287" y="6084"/>
                    <a:pt x="5311" y="4346"/>
                  </a:cubicBezTo>
                  <a:cubicBezTo>
                    <a:pt x="8650" y="2417"/>
                    <a:pt x="13029" y="1453"/>
                    <a:pt x="17408" y="1453"/>
                  </a:cubicBezTo>
                  <a:cubicBezTo>
                    <a:pt x="21786" y="1453"/>
                    <a:pt x="26165" y="2417"/>
                    <a:pt x="29504" y="4346"/>
                  </a:cubicBezTo>
                  <a:cubicBezTo>
                    <a:pt x="32517" y="6084"/>
                    <a:pt x="34172" y="8323"/>
                    <a:pt x="34457" y="10597"/>
                  </a:cubicBezTo>
                  <a:cubicBezTo>
                    <a:pt x="34814" y="7834"/>
                    <a:pt x="33160" y="5001"/>
                    <a:pt x="29504" y="2893"/>
                  </a:cubicBezTo>
                  <a:cubicBezTo>
                    <a:pt x="26165" y="965"/>
                    <a:pt x="21786" y="0"/>
                    <a:pt x="1740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oogle Shape;1295;p41">
              <a:extLst>
                <a:ext uri="{FF2B5EF4-FFF2-40B4-BE49-F238E27FC236}">
                  <a16:creationId xmlns:a16="http://schemas.microsoft.com/office/drawing/2014/main" id="{91BFD64D-FE5B-F8D9-A4FA-65317B5AADC8}"/>
                </a:ext>
              </a:extLst>
            </p:cNvPr>
            <p:cNvGrpSpPr/>
            <p:nvPr/>
          </p:nvGrpSpPr>
          <p:grpSpPr>
            <a:xfrm>
              <a:off x="2257700" y="1810163"/>
              <a:ext cx="1219225" cy="796250"/>
              <a:chOff x="2257700" y="1810163"/>
              <a:chExt cx="1219225" cy="796250"/>
            </a:xfrm>
          </p:grpSpPr>
          <p:sp>
            <p:nvSpPr>
              <p:cNvPr id="16" name="Google Shape;1296;p41">
                <a:extLst>
                  <a:ext uri="{FF2B5EF4-FFF2-40B4-BE49-F238E27FC236}">
                    <a16:creationId xmlns:a16="http://schemas.microsoft.com/office/drawing/2014/main" id="{DC74AF8B-5D7C-52E0-91EC-C1534BF97D9E}"/>
                  </a:ext>
                </a:extLst>
              </p:cNvPr>
              <p:cNvSpPr/>
              <p:nvPr/>
            </p:nvSpPr>
            <p:spPr>
              <a:xfrm>
                <a:off x="2267225" y="1810163"/>
                <a:ext cx="12097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88" h="18956" extrusionOk="0">
                    <a:moveTo>
                      <a:pt x="1" y="1"/>
                    </a:moveTo>
                    <a:lnTo>
                      <a:pt x="1" y="18955"/>
                    </a:lnTo>
                    <a:lnTo>
                      <a:pt x="45399" y="18955"/>
                    </a:lnTo>
                    <a:cubicBezTo>
                      <a:pt x="47043" y="18955"/>
                      <a:pt x="48388" y="17610"/>
                      <a:pt x="48388" y="15967"/>
                    </a:cubicBezTo>
                    <a:lnTo>
                      <a:pt x="48388" y="2989"/>
                    </a:lnTo>
                    <a:cubicBezTo>
                      <a:pt x="48388" y="1346"/>
                      <a:pt x="47043" y="1"/>
                      <a:pt x="45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350" b="1" dirty="0" err="1">
                    <a:solidFill>
                      <a:prstClr val="white"/>
                    </a:solidFill>
                    <a:latin typeface="Calibri Light" panose="020F0302020204030204"/>
                  </a:rPr>
                  <a:t>Sincrono</a:t>
                </a:r>
                <a:endParaRPr lang="pt-BR" sz="1350" b="1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7" name="Google Shape;1297;p41">
                <a:extLst>
                  <a:ext uri="{FF2B5EF4-FFF2-40B4-BE49-F238E27FC236}">
                    <a16:creationId xmlns:a16="http://schemas.microsoft.com/office/drawing/2014/main" id="{563B1FB5-83E6-84E2-78A8-961AFEBDCEB4}"/>
                  </a:ext>
                </a:extLst>
              </p:cNvPr>
              <p:cNvSpPr/>
              <p:nvPr/>
            </p:nvSpPr>
            <p:spPr>
              <a:xfrm>
                <a:off x="2257700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2" y="1"/>
                    </a:moveTo>
                    <a:cubicBezTo>
                      <a:pt x="180" y="1"/>
                      <a:pt x="1" y="179"/>
                      <a:pt x="1" y="382"/>
                    </a:cubicBezTo>
                    <a:lnTo>
                      <a:pt x="1" y="31469"/>
                    </a:lnTo>
                    <a:cubicBezTo>
                      <a:pt x="1" y="31683"/>
                      <a:pt x="180" y="31850"/>
                      <a:pt x="382" y="31850"/>
                    </a:cubicBezTo>
                    <a:cubicBezTo>
                      <a:pt x="596" y="31850"/>
                      <a:pt x="763" y="31683"/>
                      <a:pt x="763" y="31469"/>
                    </a:cubicBezTo>
                    <a:lnTo>
                      <a:pt x="763" y="382"/>
                    </a:lnTo>
                    <a:cubicBezTo>
                      <a:pt x="763" y="179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8" name="Google Shape;1302;p41">
            <a:extLst>
              <a:ext uri="{FF2B5EF4-FFF2-40B4-BE49-F238E27FC236}">
                <a16:creationId xmlns:a16="http://schemas.microsoft.com/office/drawing/2014/main" id="{8BE32B12-34BF-6D25-CB37-5080B7A15013}"/>
              </a:ext>
            </a:extLst>
          </p:cNvPr>
          <p:cNvGrpSpPr/>
          <p:nvPr/>
        </p:nvGrpSpPr>
        <p:grpSpPr>
          <a:xfrm>
            <a:off x="6209441" y="4293096"/>
            <a:ext cx="1238570" cy="1753424"/>
            <a:chOff x="3754025" y="1810163"/>
            <a:chExt cx="1333825" cy="1888275"/>
          </a:xfrm>
        </p:grpSpPr>
        <p:sp>
          <p:nvSpPr>
            <p:cNvPr id="19" name="Google Shape;1303;p41">
              <a:extLst>
                <a:ext uri="{FF2B5EF4-FFF2-40B4-BE49-F238E27FC236}">
                  <a16:creationId xmlns:a16="http://schemas.microsoft.com/office/drawing/2014/main" id="{9D533B5B-E1F6-DF5E-60A5-788E1BC5DE4A}"/>
                </a:ext>
              </a:extLst>
            </p:cNvPr>
            <p:cNvSpPr/>
            <p:nvPr/>
          </p:nvSpPr>
          <p:spPr>
            <a:xfrm>
              <a:off x="3808500" y="2750238"/>
              <a:ext cx="1113550" cy="948200"/>
            </a:xfrm>
            <a:custGeom>
              <a:avLst/>
              <a:gdLst/>
              <a:ahLst/>
              <a:cxnLst/>
              <a:rect l="l" t="t" r="r" b="b"/>
              <a:pathLst>
                <a:path w="44542" h="37928" extrusionOk="0">
                  <a:moveTo>
                    <a:pt x="22253" y="1"/>
                  </a:moveTo>
                  <a:cubicBezTo>
                    <a:pt x="16556" y="1"/>
                    <a:pt x="10859" y="1254"/>
                    <a:pt x="6513" y="3760"/>
                  </a:cubicBezTo>
                  <a:cubicBezTo>
                    <a:pt x="2453" y="6106"/>
                    <a:pt x="286" y="9142"/>
                    <a:pt x="24" y="12213"/>
                  </a:cubicBezTo>
                  <a:lnTo>
                    <a:pt x="0" y="12213"/>
                  </a:lnTo>
                  <a:lnTo>
                    <a:pt x="0" y="25072"/>
                  </a:lnTo>
                  <a:cubicBezTo>
                    <a:pt x="0" y="28370"/>
                    <a:pt x="2167" y="31656"/>
                    <a:pt x="6513" y="34168"/>
                  </a:cubicBezTo>
                  <a:cubicBezTo>
                    <a:pt x="10859" y="36675"/>
                    <a:pt x="16556" y="37928"/>
                    <a:pt x="22253" y="37928"/>
                  </a:cubicBezTo>
                  <a:cubicBezTo>
                    <a:pt x="27950" y="37928"/>
                    <a:pt x="33648" y="36675"/>
                    <a:pt x="37993" y="34168"/>
                  </a:cubicBezTo>
                  <a:cubicBezTo>
                    <a:pt x="42339" y="31656"/>
                    <a:pt x="44506" y="28370"/>
                    <a:pt x="44506" y="25072"/>
                  </a:cubicBezTo>
                  <a:lnTo>
                    <a:pt x="44542" y="25072"/>
                  </a:lnTo>
                  <a:lnTo>
                    <a:pt x="44542" y="12213"/>
                  </a:lnTo>
                  <a:lnTo>
                    <a:pt x="44482" y="12213"/>
                  </a:lnTo>
                  <a:cubicBezTo>
                    <a:pt x="44220" y="9142"/>
                    <a:pt x="42053" y="6106"/>
                    <a:pt x="37993" y="3760"/>
                  </a:cubicBezTo>
                  <a:cubicBezTo>
                    <a:pt x="33648" y="1254"/>
                    <a:pt x="27950" y="1"/>
                    <a:pt x="22253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Google Shape;1304;p41">
              <a:extLst>
                <a:ext uri="{FF2B5EF4-FFF2-40B4-BE49-F238E27FC236}">
                  <a16:creationId xmlns:a16="http://schemas.microsoft.com/office/drawing/2014/main" id="{EEBF76CB-6D0E-1C07-980E-5CCD360E2F3C}"/>
                </a:ext>
              </a:extLst>
            </p:cNvPr>
            <p:cNvSpPr/>
            <p:nvPr/>
          </p:nvSpPr>
          <p:spPr>
            <a:xfrm>
              <a:off x="3808500" y="3205888"/>
              <a:ext cx="1113550" cy="492550"/>
            </a:xfrm>
            <a:custGeom>
              <a:avLst/>
              <a:gdLst/>
              <a:ahLst/>
              <a:cxnLst/>
              <a:rect l="l" t="t" r="r" b="b"/>
              <a:pathLst>
                <a:path w="44542" h="19702" extrusionOk="0">
                  <a:moveTo>
                    <a:pt x="0" y="0"/>
                  </a:moveTo>
                  <a:lnTo>
                    <a:pt x="0" y="6846"/>
                  </a:lnTo>
                  <a:cubicBezTo>
                    <a:pt x="0" y="10144"/>
                    <a:pt x="2167" y="13430"/>
                    <a:pt x="6513" y="15942"/>
                  </a:cubicBezTo>
                  <a:cubicBezTo>
                    <a:pt x="10859" y="18449"/>
                    <a:pt x="16556" y="19702"/>
                    <a:pt x="22253" y="19702"/>
                  </a:cubicBezTo>
                  <a:cubicBezTo>
                    <a:pt x="27950" y="19702"/>
                    <a:pt x="33648" y="18449"/>
                    <a:pt x="37993" y="15942"/>
                  </a:cubicBezTo>
                  <a:cubicBezTo>
                    <a:pt x="42339" y="13430"/>
                    <a:pt x="44506" y="10144"/>
                    <a:pt x="44506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06" y="0"/>
                  </a:lnTo>
                  <a:cubicBezTo>
                    <a:pt x="44506" y="3286"/>
                    <a:pt x="42339" y="6584"/>
                    <a:pt x="37993" y="9084"/>
                  </a:cubicBezTo>
                  <a:cubicBezTo>
                    <a:pt x="33648" y="11597"/>
                    <a:pt x="27950" y="12853"/>
                    <a:pt x="22253" y="12853"/>
                  </a:cubicBezTo>
                  <a:cubicBezTo>
                    <a:pt x="16556" y="12853"/>
                    <a:pt x="10859" y="11597"/>
                    <a:pt x="6513" y="9084"/>
                  </a:cubicBezTo>
                  <a:cubicBezTo>
                    <a:pt x="2167" y="6584"/>
                    <a:pt x="0" y="3286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Google Shape;1305;p41">
              <a:extLst>
                <a:ext uri="{FF2B5EF4-FFF2-40B4-BE49-F238E27FC236}">
                  <a16:creationId xmlns:a16="http://schemas.microsoft.com/office/drawing/2014/main" id="{8556EB5A-D263-3FBA-D2AD-537D28B48DD8}"/>
                </a:ext>
              </a:extLst>
            </p:cNvPr>
            <p:cNvSpPr/>
            <p:nvPr/>
          </p:nvSpPr>
          <p:spPr>
            <a:xfrm>
              <a:off x="3754025" y="2750238"/>
              <a:ext cx="1221600" cy="642450"/>
            </a:xfrm>
            <a:custGeom>
              <a:avLst/>
              <a:gdLst/>
              <a:ahLst/>
              <a:cxnLst/>
              <a:rect l="l" t="t" r="r" b="b"/>
              <a:pathLst>
                <a:path w="48864" h="25698" extrusionOk="0">
                  <a:moveTo>
                    <a:pt x="24432" y="1"/>
                  </a:moveTo>
                  <a:cubicBezTo>
                    <a:pt x="18735" y="1"/>
                    <a:pt x="13038" y="1254"/>
                    <a:pt x="8692" y="3760"/>
                  </a:cubicBezTo>
                  <a:cubicBezTo>
                    <a:pt x="1" y="8784"/>
                    <a:pt x="1" y="16916"/>
                    <a:pt x="8692" y="21929"/>
                  </a:cubicBezTo>
                  <a:cubicBezTo>
                    <a:pt x="13038" y="24441"/>
                    <a:pt x="18735" y="25697"/>
                    <a:pt x="24432" y="25697"/>
                  </a:cubicBezTo>
                  <a:cubicBezTo>
                    <a:pt x="30129" y="25697"/>
                    <a:pt x="35827" y="24441"/>
                    <a:pt x="40172" y="21929"/>
                  </a:cubicBezTo>
                  <a:cubicBezTo>
                    <a:pt x="48864" y="16916"/>
                    <a:pt x="48864" y="8784"/>
                    <a:pt x="40172" y="3760"/>
                  </a:cubicBezTo>
                  <a:cubicBezTo>
                    <a:pt x="35827" y="1254"/>
                    <a:pt x="30129" y="1"/>
                    <a:pt x="24432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Google Shape;1306;p41">
              <a:extLst>
                <a:ext uri="{FF2B5EF4-FFF2-40B4-BE49-F238E27FC236}">
                  <a16:creationId xmlns:a16="http://schemas.microsoft.com/office/drawing/2014/main" id="{94B37411-8841-269E-5AAD-F90CEA7AA6C8}"/>
                </a:ext>
              </a:extLst>
            </p:cNvPr>
            <p:cNvSpPr/>
            <p:nvPr/>
          </p:nvSpPr>
          <p:spPr>
            <a:xfrm>
              <a:off x="3895725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81" y="0"/>
                  </a:moveTo>
                  <a:cubicBezTo>
                    <a:pt x="14404" y="0"/>
                    <a:pt x="10025" y="965"/>
                    <a:pt x="6679" y="2893"/>
                  </a:cubicBezTo>
                  <a:cubicBezTo>
                    <a:pt x="0" y="6751"/>
                    <a:pt x="0" y="13002"/>
                    <a:pt x="6679" y="16859"/>
                  </a:cubicBezTo>
                  <a:cubicBezTo>
                    <a:pt x="10025" y="18788"/>
                    <a:pt x="14404" y="19753"/>
                    <a:pt x="18781" y="19753"/>
                  </a:cubicBezTo>
                  <a:cubicBezTo>
                    <a:pt x="23158" y="19753"/>
                    <a:pt x="27533" y="18788"/>
                    <a:pt x="30873" y="16859"/>
                  </a:cubicBezTo>
                  <a:cubicBezTo>
                    <a:pt x="37552" y="13002"/>
                    <a:pt x="37552" y="6751"/>
                    <a:pt x="30873" y="2893"/>
                  </a:cubicBezTo>
                  <a:cubicBezTo>
                    <a:pt x="27533" y="965"/>
                    <a:pt x="23158" y="0"/>
                    <a:pt x="18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Google Shape;1308;p41">
              <a:extLst>
                <a:ext uri="{FF2B5EF4-FFF2-40B4-BE49-F238E27FC236}">
                  <a16:creationId xmlns:a16="http://schemas.microsoft.com/office/drawing/2014/main" id="{C896DB95-92B9-86BD-D738-38E8DDB83DF2}"/>
                </a:ext>
              </a:extLst>
            </p:cNvPr>
            <p:cNvSpPr/>
            <p:nvPr/>
          </p:nvSpPr>
          <p:spPr>
            <a:xfrm>
              <a:off x="3929950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12" y="0"/>
                  </a:moveTo>
                  <a:cubicBezTo>
                    <a:pt x="13035" y="0"/>
                    <a:pt x="8656" y="965"/>
                    <a:pt x="5310" y="2893"/>
                  </a:cubicBezTo>
                  <a:cubicBezTo>
                    <a:pt x="1655" y="5001"/>
                    <a:pt x="0" y="7834"/>
                    <a:pt x="357" y="10597"/>
                  </a:cubicBezTo>
                  <a:cubicBezTo>
                    <a:pt x="643" y="8323"/>
                    <a:pt x="2298" y="6084"/>
                    <a:pt x="5310" y="4346"/>
                  </a:cubicBezTo>
                  <a:cubicBezTo>
                    <a:pt x="8656" y="2417"/>
                    <a:pt x="13035" y="1453"/>
                    <a:pt x="17412" y="1453"/>
                  </a:cubicBezTo>
                  <a:cubicBezTo>
                    <a:pt x="21789" y="1453"/>
                    <a:pt x="26164" y="2417"/>
                    <a:pt x="29504" y="4346"/>
                  </a:cubicBezTo>
                  <a:cubicBezTo>
                    <a:pt x="32528" y="6084"/>
                    <a:pt x="34183" y="8323"/>
                    <a:pt x="34469" y="10597"/>
                  </a:cubicBezTo>
                  <a:cubicBezTo>
                    <a:pt x="34814" y="7834"/>
                    <a:pt x="33171" y="5001"/>
                    <a:pt x="29504" y="2893"/>
                  </a:cubicBezTo>
                  <a:cubicBezTo>
                    <a:pt x="26164" y="965"/>
                    <a:pt x="21789" y="0"/>
                    <a:pt x="1741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4" name="Google Shape;1309;p41">
              <a:extLst>
                <a:ext uri="{FF2B5EF4-FFF2-40B4-BE49-F238E27FC236}">
                  <a16:creationId xmlns:a16="http://schemas.microsoft.com/office/drawing/2014/main" id="{148B9174-14A2-10AB-2B47-9F81CE42A0AC}"/>
                </a:ext>
              </a:extLst>
            </p:cNvPr>
            <p:cNvGrpSpPr/>
            <p:nvPr/>
          </p:nvGrpSpPr>
          <p:grpSpPr>
            <a:xfrm>
              <a:off x="3868925" y="1810163"/>
              <a:ext cx="1218925" cy="796250"/>
              <a:chOff x="3868925" y="1810163"/>
              <a:chExt cx="1218925" cy="796250"/>
            </a:xfrm>
          </p:grpSpPr>
          <p:sp>
            <p:nvSpPr>
              <p:cNvPr id="25" name="Google Shape;1310;p41">
                <a:extLst>
                  <a:ext uri="{FF2B5EF4-FFF2-40B4-BE49-F238E27FC236}">
                    <a16:creationId xmlns:a16="http://schemas.microsoft.com/office/drawing/2014/main" id="{D17F754E-204E-5AF8-DD00-9BBEE5765E1D}"/>
                  </a:ext>
                </a:extLst>
              </p:cNvPr>
              <p:cNvSpPr/>
              <p:nvPr/>
            </p:nvSpPr>
            <p:spPr>
              <a:xfrm>
                <a:off x="3878450" y="1810163"/>
                <a:ext cx="12094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76" h="18956" extrusionOk="0">
                    <a:moveTo>
                      <a:pt x="0" y="1"/>
                    </a:moveTo>
                    <a:lnTo>
                      <a:pt x="0" y="18955"/>
                    </a:lnTo>
                    <a:lnTo>
                      <a:pt x="45387" y="18955"/>
                    </a:lnTo>
                    <a:cubicBezTo>
                      <a:pt x="47042" y="18955"/>
                      <a:pt x="48376" y="17610"/>
                      <a:pt x="48376" y="15967"/>
                    </a:cubicBezTo>
                    <a:lnTo>
                      <a:pt x="48376" y="2989"/>
                    </a:lnTo>
                    <a:cubicBezTo>
                      <a:pt x="48376" y="1346"/>
                      <a:pt x="47042" y="1"/>
                      <a:pt x="453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200" b="1" dirty="0" err="1">
                    <a:solidFill>
                      <a:prstClr val="white"/>
                    </a:solidFill>
                    <a:latin typeface="Calibri Light" panose="020F0302020204030204"/>
                  </a:rPr>
                  <a:t>Assincrono</a:t>
                </a:r>
                <a:endParaRPr lang="pt-BR" sz="1200" b="1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26" name="Google Shape;1311;p41">
                <a:extLst>
                  <a:ext uri="{FF2B5EF4-FFF2-40B4-BE49-F238E27FC236}">
                    <a16:creationId xmlns:a16="http://schemas.microsoft.com/office/drawing/2014/main" id="{B7AE0FD5-0C64-C55C-3195-CACA71DA57F0}"/>
                  </a:ext>
                </a:extLst>
              </p:cNvPr>
              <p:cNvSpPr/>
              <p:nvPr/>
            </p:nvSpPr>
            <p:spPr>
              <a:xfrm>
                <a:off x="3868925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1" y="1"/>
                    </a:moveTo>
                    <a:cubicBezTo>
                      <a:pt x="167" y="1"/>
                      <a:pt x="0" y="179"/>
                      <a:pt x="0" y="382"/>
                    </a:cubicBezTo>
                    <a:lnTo>
                      <a:pt x="0" y="31469"/>
                    </a:lnTo>
                    <a:cubicBezTo>
                      <a:pt x="0" y="31683"/>
                      <a:pt x="167" y="31850"/>
                      <a:pt x="381" y="31850"/>
                    </a:cubicBezTo>
                    <a:cubicBezTo>
                      <a:pt x="584" y="31850"/>
                      <a:pt x="762" y="31683"/>
                      <a:pt x="762" y="31469"/>
                    </a:cubicBezTo>
                    <a:lnTo>
                      <a:pt x="762" y="382"/>
                    </a:lnTo>
                    <a:cubicBezTo>
                      <a:pt x="762" y="179"/>
                      <a:pt x="584" y="1"/>
                      <a:pt x="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4216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C72D34-CDB0-A977-3555-33719A0D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166812"/>
            <a:ext cx="6753225" cy="45243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F12508C-65AE-6D58-62AF-932E7B72BA62}"/>
              </a:ext>
            </a:extLst>
          </p:cNvPr>
          <p:cNvSpPr/>
          <p:nvPr/>
        </p:nvSpPr>
        <p:spPr>
          <a:xfrm>
            <a:off x="899592" y="841236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18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12508C-65AE-6D58-62AF-932E7B72BA62}"/>
              </a:ext>
            </a:extLst>
          </p:cNvPr>
          <p:cNvSpPr/>
          <p:nvPr/>
        </p:nvSpPr>
        <p:spPr>
          <a:xfrm>
            <a:off x="899592" y="841236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820FCD-1CA9-6413-FFE4-C166DD58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852487"/>
            <a:ext cx="8467725" cy="51530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0E21B71-FBF6-C406-C92B-051CB1BD55C5}"/>
              </a:ext>
            </a:extLst>
          </p:cNvPr>
          <p:cNvSpPr/>
          <p:nvPr/>
        </p:nvSpPr>
        <p:spPr>
          <a:xfrm>
            <a:off x="223689" y="820514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81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2">
            <a:extLst>
              <a:ext uri="{FF2B5EF4-FFF2-40B4-BE49-F238E27FC236}">
                <a16:creationId xmlns:a16="http://schemas.microsoft.com/office/drawing/2014/main" id="{84B5E9D2-4346-AD95-FF7C-0DE5D612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1" t="39049" r="21736" b="8868"/>
          <a:stretch>
            <a:fillRect/>
          </a:stretch>
        </p:blipFill>
        <p:spPr bwMode="auto">
          <a:xfrm>
            <a:off x="653040" y="1387800"/>
            <a:ext cx="7837920" cy="408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83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dirty="0" err="1">
                <a:latin typeface="Gotham HTF Light"/>
                <a:cs typeface="Gotham HTF Light"/>
              </a:rPr>
              <a:t>Elaborar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sequência</a:t>
            </a:r>
            <a:r>
              <a:rPr lang="en-US" sz="2000" dirty="0">
                <a:latin typeface="Gotham HTF Light"/>
                <a:cs typeface="Gotham HTF Light"/>
              </a:rPr>
              <a:t> para o </a:t>
            </a:r>
            <a:r>
              <a:rPr lang="en-US" sz="2000" dirty="0" err="1">
                <a:latin typeface="Gotham HTF Light"/>
                <a:cs typeface="Gotham HTF Light"/>
              </a:rPr>
              <a:t>cenário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abertura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conta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comum</a:t>
            </a:r>
            <a:r>
              <a:rPr lang="en-US" sz="2000" dirty="0">
                <a:latin typeface="Gotham HTF Light"/>
                <a:cs typeface="Gotham HTF Light"/>
              </a:rPr>
              <a:t>. </a:t>
            </a:r>
            <a:r>
              <a:rPr lang="en-US" sz="2000" dirty="0" err="1">
                <a:latin typeface="Gotham HTF Light"/>
                <a:cs typeface="Gotham HTF Light"/>
              </a:rPr>
              <a:t>Esse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processo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irá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utilizar</a:t>
            </a:r>
            <a:r>
              <a:rPr lang="en-US" sz="2000" dirty="0">
                <a:latin typeface="Gotham HTF Light"/>
                <a:cs typeface="Gotham HTF Light"/>
              </a:rPr>
              <a:t> as classes </a:t>
            </a:r>
            <a:r>
              <a:rPr lang="en-US" sz="2000" dirty="0" err="1">
                <a:latin typeface="Gotham HTF Light"/>
                <a:cs typeface="Gotham HTF Light"/>
              </a:rPr>
              <a:t>PessoaFisica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ContaComum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Histórico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definidas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seguir</a:t>
            </a:r>
            <a:r>
              <a:rPr lang="en-US" sz="2000" dirty="0">
                <a:latin typeface="Gotham HTF Light"/>
                <a:cs typeface="Gotham HTF Light"/>
              </a:rPr>
              <a:t>. Como </a:t>
            </a:r>
            <a:r>
              <a:rPr lang="en-US" sz="2000" dirty="0" err="1">
                <a:latin typeface="Gotham HTF Light"/>
                <a:cs typeface="Gotham HTF Light"/>
              </a:rPr>
              <a:t>atores</a:t>
            </a:r>
            <a:r>
              <a:rPr lang="en-US" sz="2000" dirty="0">
                <a:latin typeface="Gotham HTF Light"/>
                <a:cs typeface="Gotham HTF Light"/>
              </a:rPr>
              <a:t> do </a:t>
            </a:r>
            <a:r>
              <a:rPr lang="en-US" sz="2000" dirty="0" err="1">
                <a:latin typeface="Gotham HTF Light"/>
                <a:cs typeface="Gotham HTF Light"/>
              </a:rPr>
              <a:t>processo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teremos</a:t>
            </a:r>
            <a:r>
              <a:rPr lang="en-US" sz="2000" dirty="0">
                <a:latin typeface="Gotham HTF Light"/>
                <a:cs typeface="Gotham HTF Light"/>
              </a:rPr>
              <a:t> o </a:t>
            </a:r>
            <a:r>
              <a:rPr lang="en-US" sz="2000" dirty="0" err="1">
                <a:latin typeface="Gotham HTF Light"/>
                <a:cs typeface="Gotham HTF Light"/>
              </a:rPr>
              <a:t>Cliente</a:t>
            </a:r>
            <a:r>
              <a:rPr lang="en-US" sz="2000" dirty="0">
                <a:latin typeface="Gotham HTF Light"/>
                <a:cs typeface="Gotham HTF Light"/>
              </a:rPr>
              <a:t> e o Banco.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ABC18C-BAA4-AA98-D4E7-B48BCBA9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847" y="3140968"/>
            <a:ext cx="4840306" cy="29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54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dirty="0" err="1">
                <a:latin typeface="Gotham HTF Light"/>
                <a:cs typeface="Gotham HTF Light"/>
              </a:rPr>
              <a:t>Faça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sequência</a:t>
            </a:r>
            <a:r>
              <a:rPr lang="en-US" sz="2000" dirty="0">
                <a:latin typeface="Gotham HTF Light"/>
                <a:cs typeface="Gotham HTF Light"/>
              </a:rPr>
              <a:t> para </a:t>
            </a:r>
            <a:r>
              <a:rPr lang="en-US" sz="2000" dirty="0" err="1">
                <a:latin typeface="Gotham HTF Light"/>
                <a:cs typeface="Gotham HTF Light"/>
              </a:rPr>
              <a:t>representar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cliente</a:t>
            </a:r>
            <a:r>
              <a:rPr lang="en-US" sz="2000" dirty="0">
                <a:latin typeface="Gotham HTF Light"/>
                <a:cs typeface="Gotham HTF Light"/>
              </a:rPr>
              <a:t> que </a:t>
            </a:r>
            <a:r>
              <a:rPr lang="en-US" sz="2000" dirty="0" err="1">
                <a:latin typeface="Gotham HTF Light"/>
                <a:cs typeface="Gotham HTF Light"/>
              </a:rPr>
              <a:t>efetua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retirada</a:t>
            </a:r>
            <a:r>
              <a:rPr lang="en-US" sz="2000" dirty="0">
                <a:latin typeface="Gotham HTF Light"/>
                <a:cs typeface="Gotham HTF Light"/>
              </a:rPr>
              <a:t> de R$ 50,00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caixa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eletrônico</a:t>
            </a:r>
            <a:r>
              <a:rPr lang="en-US" sz="2000" dirty="0">
                <a:latin typeface="Gotham HTF Light"/>
                <a:cs typeface="Gotham HTF Light"/>
              </a:rPr>
              <a:t>. A </a:t>
            </a:r>
            <a:r>
              <a:rPr lang="en-US" sz="2000" dirty="0" err="1">
                <a:latin typeface="Gotham HTF Light"/>
                <a:cs typeface="Gotham HTF Light"/>
              </a:rPr>
              <a:t>retirada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deve</a:t>
            </a:r>
            <a:r>
              <a:rPr lang="en-US" sz="2000" dirty="0">
                <a:latin typeface="Gotham HTF Light"/>
                <a:cs typeface="Gotham HTF Light"/>
              </a:rPr>
              <a:t> ser </a:t>
            </a:r>
            <a:r>
              <a:rPr lang="en-US" sz="2000" dirty="0" err="1">
                <a:latin typeface="Gotham HTF Light"/>
                <a:cs typeface="Gotham HTF Light"/>
              </a:rPr>
              <a:t>debitada</a:t>
            </a:r>
            <a:r>
              <a:rPr lang="en-US" sz="2000" dirty="0">
                <a:latin typeface="Gotham HTF Light"/>
                <a:cs typeface="Gotham HTF Light"/>
              </a:rPr>
              <a:t> da </a:t>
            </a:r>
            <a:r>
              <a:rPr lang="en-US" sz="2000" dirty="0" err="1">
                <a:latin typeface="Gotham HTF Light"/>
                <a:cs typeface="Gotham HTF Light"/>
              </a:rPr>
              <a:t>conta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corrente</a:t>
            </a:r>
            <a:r>
              <a:rPr lang="en-US" sz="2000" dirty="0">
                <a:latin typeface="Gotham HTF Light"/>
                <a:cs typeface="Gotham HTF Light"/>
              </a:rPr>
              <a:t> do </a:t>
            </a:r>
            <a:r>
              <a:rPr lang="en-US" sz="2000" dirty="0" err="1">
                <a:latin typeface="Gotham HTF Light"/>
                <a:cs typeface="Gotham HTF Light"/>
              </a:rPr>
              <a:t>cliente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333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dirty="0">
                <a:latin typeface="Gotham HTF Light"/>
                <a:cs typeface="Gotham HTF Light"/>
              </a:rPr>
              <a:t>Complete o </a:t>
            </a:r>
            <a:r>
              <a:rPr lang="en-US" sz="2000" dirty="0" err="1">
                <a:latin typeface="Gotham HTF Light"/>
                <a:cs typeface="Gotham HTF Light"/>
              </a:rPr>
              <a:t>exercício</a:t>
            </a:r>
            <a:r>
              <a:rPr lang="en-US" sz="2000" dirty="0">
                <a:latin typeface="Gotham HTF Light"/>
                <a:cs typeface="Gotham HTF Light"/>
              </a:rPr>
              <a:t> anterior para </a:t>
            </a:r>
            <a:r>
              <a:rPr lang="en-US" sz="2000" dirty="0" err="1">
                <a:latin typeface="Gotham HTF Light"/>
                <a:cs typeface="Gotham HTF Light"/>
              </a:rPr>
              <a:t>permitir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saques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somente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há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saldo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corrente</a:t>
            </a:r>
            <a:r>
              <a:rPr lang="en-US" sz="2000" dirty="0">
                <a:latin typeface="Gotham HTF Light"/>
                <a:cs typeface="Gotham HTF Light"/>
              </a:rPr>
              <a:t> e se o valor do </a:t>
            </a:r>
            <a:r>
              <a:rPr lang="en-US" sz="2000" dirty="0" err="1">
                <a:latin typeface="Gotham HTF Light"/>
                <a:cs typeface="Gotham HTF Light"/>
              </a:rPr>
              <a:t>saque</a:t>
            </a:r>
            <a:r>
              <a:rPr lang="en-US" sz="2000" dirty="0">
                <a:latin typeface="Gotham HTF Light"/>
                <a:cs typeface="Gotham HTF Light"/>
              </a:rPr>
              <a:t> for inferior a R$1.000,00</a:t>
            </a:r>
          </a:p>
        </p:txBody>
      </p:sp>
    </p:spTree>
    <p:extLst>
      <p:ext uri="{BB962C8B-B14F-4D97-AF65-F5344CB8AC3E}">
        <p14:creationId xmlns:p14="http://schemas.microsoft.com/office/powerpoint/2010/main" val="894133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A3ADD7-4406-CA1B-E799-AF6E6EF9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8" y="1052736"/>
            <a:ext cx="8028384" cy="51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5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732AA0-D6E7-16BE-31EF-37E173808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0"/>
          <a:stretch/>
        </p:blipFill>
        <p:spPr>
          <a:xfrm>
            <a:off x="1619672" y="809611"/>
            <a:ext cx="6296025" cy="5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95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AB2C3C-4493-8823-CAEE-926FD90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19" y="1340768"/>
            <a:ext cx="5191761" cy="50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7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Toyofuku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B4FCE6-D631-B650-3223-7547F0C9554E}"/>
              </a:ext>
            </a:extLst>
          </p:cNvPr>
          <p:cNvSpPr txBox="1"/>
          <p:nvPr/>
        </p:nvSpPr>
        <p:spPr>
          <a:xfrm>
            <a:off x="467544" y="4941168"/>
            <a:ext cx="7488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Gotham HTF"/>
                <a:cs typeface="Gotham HTF Light"/>
              </a:rPr>
              <a:t>Baseada na aula “Diagrama de Sequências” do professor Allen, 2023</a:t>
            </a:r>
          </a:p>
          <a:p>
            <a:r>
              <a:rPr lang="pt-BR" sz="1400" dirty="0">
                <a:latin typeface="Gotham HTF"/>
                <a:cs typeface="Gotham HTF Light"/>
              </a:rPr>
              <a:t>Todos os direitos reservados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70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7" name="Arrow: Chevron 4">
            <a:extLst>
              <a:ext uri="{FF2B5EF4-FFF2-40B4-BE49-F238E27FC236}">
                <a16:creationId xmlns:a16="http://schemas.microsoft.com/office/drawing/2014/main" id="{2B3C0B6D-391F-B685-A15C-C63832A22A33}"/>
              </a:ext>
            </a:extLst>
          </p:cNvPr>
          <p:cNvSpPr/>
          <p:nvPr/>
        </p:nvSpPr>
        <p:spPr>
          <a:xfrm flipH="1">
            <a:off x="2783940" y="1922887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3A042883-B70C-8FCF-7FD1-FE6BB35141BD}"/>
              </a:ext>
            </a:extLst>
          </p:cNvPr>
          <p:cNvSpPr/>
          <p:nvPr/>
        </p:nvSpPr>
        <p:spPr>
          <a:xfrm flipH="1">
            <a:off x="3615571" y="1922887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ED7D31"/>
                </a:solidFill>
                <a:latin typeface="Gotham HTF"/>
              </a:rPr>
              <a:t>Documentação dos casos de uso (diagrama de sequências de eventos do sistema.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5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7" name="Arrow: Chevron 4">
            <a:extLst>
              <a:ext uri="{FF2B5EF4-FFF2-40B4-BE49-F238E27FC236}">
                <a16:creationId xmlns:a16="http://schemas.microsoft.com/office/drawing/2014/main" id="{2B3C0B6D-391F-B685-A15C-C63832A22A33}"/>
              </a:ext>
            </a:extLst>
          </p:cNvPr>
          <p:cNvSpPr/>
          <p:nvPr/>
        </p:nvSpPr>
        <p:spPr>
          <a:xfrm flipH="1">
            <a:off x="2783940" y="1922887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3A042883-B70C-8FCF-7FD1-FE6BB35141BD}"/>
              </a:ext>
            </a:extLst>
          </p:cNvPr>
          <p:cNvSpPr/>
          <p:nvPr/>
        </p:nvSpPr>
        <p:spPr>
          <a:xfrm flipH="1">
            <a:off x="3615571" y="1922887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ED7D31"/>
                </a:solidFill>
                <a:latin typeface="Gotham HTF"/>
              </a:rPr>
              <a:t>Documentação dos casos de uso (diagrama de sequências de eventos do sistema.</a:t>
            </a:r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C99E00B5-DC09-2262-77D9-B450EB591EB7}"/>
              </a:ext>
            </a:extLst>
          </p:cNvPr>
          <p:cNvSpPr/>
          <p:nvPr/>
        </p:nvSpPr>
        <p:spPr>
          <a:xfrm flipH="1">
            <a:off x="3479592" y="2842475"/>
            <a:ext cx="1024758" cy="724163"/>
          </a:xfrm>
          <a:prstGeom prst="chevron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B0CCA10B-18C1-2DD8-5725-E6F5C15898EE}"/>
              </a:ext>
            </a:extLst>
          </p:cNvPr>
          <p:cNvSpPr/>
          <p:nvPr/>
        </p:nvSpPr>
        <p:spPr>
          <a:xfrm flipH="1">
            <a:off x="4311224" y="2842475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ED145B"/>
                </a:solidFill>
                <a:latin typeface="Gotham HTF"/>
              </a:rPr>
              <a:t>Representação das interações entre objetos (camadas).</a:t>
            </a:r>
            <a:endParaRPr lang="en-US" altLang="pt-BR" dirty="0">
              <a:solidFill>
                <a:srgbClr val="ED145B"/>
              </a:solidFill>
              <a:latin typeface="Gotham HTF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8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0485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4979</TotalTime>
  <Words>1116</Words>
  <Application>Microsoft Office PowerPoint</Application>
  <PresentationFormat>Apresentação na tela (4:3)</PresentationFormat>
  <Paragraphs>186</Paragraphs>
  <Slides>56</Slides>
  <Notes>52</Notes>
  <HiddenSlides>3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Gotham HTF</vt:lpstr>
      <vt:lpstr>Gotham HTF Light</vt:lpstr>
      <vt:lpstr>Gotham HTF Medium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453</cp:revision>
  <dcterms:created xsi:type="dcterms:W3CDTF">2018-08-18T04:32:45Z</dcterms:created>
  <dcterms:modified xsi:type="dcterms:W3CDTF">2023-08-09T10:21:05Z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